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76" r:id="rId4"/>
    <p:sldId id="269" r:id="rId5"/>
    <p:sldId id="271" r:id="rId6"/>
    <p:sldId id="272" r:id="rId7"/>
    <p:sldId id="273" r:id="rId8"/>
    <p:sldId id="262" r:id="rId9"/>
    <p:sldId id="277" r:id="rId10"/>
    <p:sldId id="278" r:id="rId11"/>
    <p:sldId id="274" r:id="rId12"/>
    <p:sldId id="279" r:id="rId13"/>
    <p:sldId id="280" r:id="rId14"/>
  </p:sldIdLst>
  <p:sldSz cx="12192000" cy="6858000"/>
  <p:notesSz cx="6858000" cy="9144000"/>
  <p:embeddedFontLst>
    <p:embeddedFont>
      <p:font typeface="Lato" panose="020F0502020204030203" pitchFamily="34" charset="0"/>
      <p:regular r:id="rId16"/>
      <p:bold r:id="rId17"/>
      <p:italic r:id="rId18"/>
      <p:boldItalic r:id="rId19"/>
    </p:embeddedFont>
    <p:embeddedFont>
      <p:font typeface="Poppins" panose="00000500000000000000" pitchFamily="2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0"/>
    <p:restoredTop sz="94646"/>
  </p:normalViewPr>
  <p:slideViewPr>
    <p:cSldViewPr snapToGrid="0">
      <p:cViewPr varScale="1">
        <p:scale>
          <a:sx n="68" d="100"/>
          <a:sy n="68" d="100"/>
        </p:scale>
        <p:origin x="97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7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pt-PT"/>
          </a:p>
        </p:txBody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>
          <a:extLst>
            <a:ext uri="{FF2B5EF4-FFF2-40B4-BE49-F238E27FC236}">
              <a16:creationId xmlns:a16="http://schemas.microsoft.com/office/drawing/2014/main" id="{C3F7A07D-A228-F6F9-E2B6-3E2D6FF32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9:notes">
            <a:extLst>
              <a:ext uri="{FF2B5EF4-FFF2-40B4-BE49-F238E27FC236}">
                <a16:creationId xmlns:a16="http://schemas.microsoft.com/office/drawing/2014/main" id="{02EE5890-943D-7D40-4C60-E525A61100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9:notes">
            <a:extLst>
              <a:ext uri="{FF2B5EF4-FFF2-40B4-BE49-F238E27FC236}">
                <a16:creationId xmlns:a16="http://schemas.microsoft.com/office/drawing/2014/main" id="{849F0571-C0DB-2742-7048-634B273F8B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72730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>
          <a:extLst>
            <a:ext uri="{FF2B5EF4-FFF2-40B4-BE49-F238E27FC236}">
              <a16:creationId xmlns:a16="http://schemas.microsoft.com/office/drawing/2014/main" id="{443DA3D4-3432-A5A2-35B7-A99F1D3597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9:notes">
            <a:extLst>
              <a:ext uri="{FF2B5EF4-FFF2-40B4-BE49-F238E27FC236}">
                <a16:creationId xmlns:a16="http://schemas.microsoft.com/office/drawing/2014/main" id="{F3B257C9-E019-4551-F81F-0C81F677917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9:notes">
            <a:extLst>
              <a:ext uri="{FF2B5EF4-FFF2-40B4-BE49-F238E27FC236}">
                <a16:creationId xmlns:a16="http://schemas.microsoft.com/office/drawing/2014/main" id="{34058D27-C4CB-8BDC-6C77-8C1064A45C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118894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>
          <a:extLst>
            <a:ext uri="{FF2B5EF4-FFF2-40B4-BE49-F238E27FC236}">
              <a16:creationId xmlns:a16="http://schemas.microsoft.com/office/drawing/2014/main" id="{BA001C13-B2A7-A4C3-E8C5-48A1C7AB6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9:notes">
            <a:extLst>
              <a:ext uri="{FF2B5EF4-FFF2-40B4-BE49-F238E27FC236}">
                <a16:creationId xmlns:a16="http://schemas.microsoft.com/office/drawing/2014/main" id="{E0901163-82FC-8E5A-2B35-B13D9EC23A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9:notes">
            <a:extLst>
              <a:ext uri="{FF2B5EF4-FFF2-40B4-BE49-F238E27FC236}">
                <a16:creationId xmlns:a16="http://schemas.microsoft.com/office/drawing/2014/main" id="{343DEB1A-EB1B-310F-F6D9-1B20C229C48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460618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>
          <a:extLst>
            <a:ext uri="{FF2B5EF4-FFF2-40B4-BE49-F238E27FC236}">
              <a16:creationId xmlns:a16="http://schemas.microsoft.com/office/drawing/2014/main" id="{4E8E433E-A710-D334-92CA-D2D4E0265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9:notes">
            <a:extLst>
              <a:ext uri="{FF2B5EF4-FFF2-40B4-BE49-F238E27FC236}">
                <a16:creationId xmlns:a16="http://schemas.microsoft.com/office/drawing/2014/main" id="{E25F1466-AA76-0B5E-C775-FCE1324E65D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9:notes">
            <a:extLst>
              <a:ext uri="{FF2B5EF4-FFF2-40B4-BE49-F238E27FC236}">
                <a16:creationId xmlns:a16="http://schemas.microsoft.com/office/drawing/2014/main" id="{EA6EE5EB-D0F5-46D1-77CF-46165E37506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43055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>
          <a:extLst>
            <a:ext uri="{FF2B5EF4-FFF2-40B4-BE49-F238E27FC236}">
              <a16:creationId xmlns:a16="http://schemas.microsoft.com/office/drawing/2014/main" id="{603F1F4E-EC71-8ECC-FB6A-09162D5AF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>
            <a:extLst>
              <a:ext uri="{FF2B5EF4-FFF2-40B4-BE49-F238E27FC236}">
                <a16:creationId xmlns:a16="http://schemas.microsoft.com/office/drawing/2014/main" id="{C0F70AA2-22DA-F3CF-08E5-894E89FC37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>
            <a:extLst>
              <a:ext uri="{FF2B5EF4-FFF2-40B4-BE49-F238E27FC236}">
                <a16:creationId xmlns:a16="http://schemas.microsoft.com/office/drawing/2014/main" id="{848E966F-CDC8-3F3D-364B-2B869071C0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31503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>
          <a:extLst>
            <a:ext uri="{FF2B5EF4-FFF2-40B4-BE49-F238E27FC236}">
              <a16:creationId xmlns:a16="http://schemas.microsoft.com/office/drawing/2014/main" id="{0D1B8990-A33A-DEF9-DC37-050E677D7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>
            <a:extLst>
              <a:ext uri="{FF2B5EF4-FFF2-40B4-BE49-F238E27FC236}">
                <a16:creationId xmlns:a16="http://schemas.microsoft.com/office/drawing/2014/main" id="{E69081EB-9CD3-811E-B0AF-1E4C2DDDE3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>
            <a:extLst>
              <a:ext uri="{FF2B5EF4-FFF2-40B4-BE49-F238E27FC236}">
                <a16:creationId xmlns:a16="http://schemas.microsoft.com/office/drawing/2014/main" id="{733224E4-BC51-4C2D-C5EE-CD9E3795579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99102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>
          <a:extLst>
            <a:ext uri="{FF2B5EF4-FFF2-40B4-BE49-F238E27FC236}">
              <a16:creationId xmlns:a16="http://schemas.microsoft.com/office/drawing/2014/main" id="{8E3D2A53-4E89-E63D-2D51-B67392A27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>
            <a:extLst>
              <a:ext uri="{FF2B5EF4-FFF2-40B4-BE49-F238E27FC236}">
                <a16:creationId xmlns:a16="http://schemas.microsoft.com/office/drawing/2014/main" id="{EB5F4BA6-6191-021A-5AF9-475A098259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>
            <a:extLst>
              <a:ext uri="{FF2B5EF4-FFF2-40B4-BE49-F238E27FC236}">
                <a16:creationId xmlns:a16="http://schemas.microsoft.com/office/drawing/2014/main" id="{8FCB0C83-4877-3AD5-8061-E28DEB7001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9210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>
          <a:extLst>
            <a:ext uri="{FF2B5EF4-FFF2-40B4-BE49-F238E27FC236}">
              <a16:creationId xmlns:a16="http://schemas.microsoft.com/office/drawing/2014/main" id="{7C9F3534-32EC-2ED6-4CCB-DEC80BDF8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>
            <a:extLst>
              <a:ext uri="{FF2B5EF4-FFF2-40B4-BE49-F238E27FC236}">
                <a16:creationId xmlns:a16="http://schemas.microsoft.com/office/drawing/2014/main" id="{02538897-5D28-F15C-21F8-7E825B477BB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>
            <a:extLst>
              <a:ext uri="{FF2B5EF4-FFF2-40B4-BE49-F238E27FC236}">
                <a16:creationId xmlns:a16="http://schemas.microsoft.com/office/drawing/2014/main" id="{F4D502BD-AB76-62C2-DC98-7C148EDC0E4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239417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>
          <a:extLst>
            <a:ext uri="{FF2B5EF4-FFF2-40B4-BE49-F238E27FC236}">
              <a16:creationId xmlns:a16="http://schemas.microsoft.com/office/drawing/2014/main" id="{5B7A78AC-2E3A-BEB8-923D-CD890F74B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>
            <a:extLst>
              <a:ext uri="{FF2B5EF4-FFF2-40B4-BE49-F238E27FC236}">
                <a16:creationId xmlns:a16="http://schemas.microsoft.com/office/drawing/2014/main" id="{E4AFAEA2-40E3-52C5-EDE6-E14FFD4D36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2:notes">
            <a:extLst>
              <a:ext uri="{FF2B5EF4-FFF2-40B4-BE49-F238E27FC236}">
                <a16:creationId xmlns:a16="http://schemas.microsoft.com/office/drawing/2014/main" id="{FED58E49-938A-BDA6-7197-21624AE515C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302625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P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>
          <a:extLst>
            <a:ext uri="{FF2B5EF4-FFF2-40B4-BE49-F238E27FC236}">
              <a16:creationId xmlns:a16="http://schemas.microsoft.com/office/drawing/2014/main" id="{49ECD2BD-4790-C4BD-3172-8E22D1A773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9:notes">
            <a:extLst>
              <a:ext uri="{FF2B5EF4-FFF2-40B4-BE49-F238E27FC236}">
                <a16:creationId xmlns:a16="http://schemas.microsoft.com/office/drawing/2014/main" id="{A5AA5C84-EAAF-065A-D949-82F92CAE2B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9:notes">
            <a:extLst>
              <a:ext uri="{FF2B5EF4-FFF2-40B4-BE49-F238E27FC236}">
                <a16:creationId xmlns:a16="http://schemas.microsoft.com/office/drawing/2014/main" id="{97F94D23-529E-A506-EEE1-E4CB0A0CAA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3715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pt-PT"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/>
          <p:nvPr/>
        </p:nvSpPr>
        <p:spPr>
          <a:xfrm>
            <a:off x="2825591" y="2265015"/>
            <a:ext cx="6540817" cy="14219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 dirty="0" err="1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Número</a:t>
            </a:r>
            <a:r>
              <a:rPr lang="en-US" sz="3150" b="1" i="0" u="none" strike="noStrike" cap="none" dirty="0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 do </a:t>
            </a:r>
            <a:r>
              <a:rPr lang="en-US" sz="3150" b="1" i="0" u="none" strike="noStrike" cap="none" dirty="0" err="1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caso</a:t>
            </a:r>
            <a:endParaRPr lang="en-US" sz="3150" b="1" i="0" u="none" strike="noStrike" cap="none" dirty="0">
              <a:solidFill>
                <a:srgbClr val="0F172A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marR="0" lvl="0" indent="0" algn="ctr" rtl="0">
              <a:lnSpc>
                <a:spcPct val="11996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 dirty="0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Tema do Caso </a:t>
            </a:r>
            <a:r>
              <a:rPr lang="en-US" sz="3150" b="1" i="0" u="none" strike="noStrike" cap="none" dirty="0" err="1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Clínico</a:t>
            </a:r>
            <a:endParaRPr lang="en-US" sz="3150" b="1" i="0" u="none" strike="noStrike" cap="none" dirty="0">
              <a:solidFill>
                <a:srgbClr val="0F172A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marR="0" lvl="0" indent="0" algn="ctr" rtl="0">
              <a:lnSpc>
                <a:spcPct val="119968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5573D511-8E45-B488-BBF8-3697FE537B59}"/>
              </a:ext>
            </a:extLst>
          </p:cNvPr>
          <p:cNvSpPr txBox="1"/>
          <p:nvPr/>
        </p:nvSpPr>
        <p:spPr>
          <a:xfrm>
            <a:off x="2890751" y="5437452"/>
            <a:ext cx="609738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dirty="0"/>
              <a:t>Nota: O uso desta minuta não é obrigatório mas é aconselhado. O aspeto da apresentação fica ao critério do candidato, contudo os casos clínicos deverão ter as informações constantes da minuta.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>
          <a:extLst>
            <a:ext uri="{FF2B5EF4-FFF2-40B4-BE49-F238E27FC236}">
              <a16:creationId xmlns:a16="http://schemas.microsoft.com/office/drawing/2014/main" id="{FA22CA55-CC6D-1F78-A042-CC8530636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1">
            <a:extLst>
              <a:ext uri="{FF2B5EF4-FFF2-40B4-BE49-F238E27FC236}">
                <a16:creationId xmlns:a16="http://schemas.microsoft.com/office/drawing/2014/main" id="{A0058AD9-ADFD-D6DE-5837-A70B48C533DE}"/>
              </a:ext>
            </a:extLst>
          </p:cNvPr>
          <p:cNvSpPr txBox="1"/>
          <p:nvPr/>
        </p:nvSpPr>
        <p:spPr>
          <a:xfrm>
            <a:off x="2360533" y="2828925"/>
            <a:ext cx="8310816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600" b="1" i="0" u="none" strike="noStrike" cap="none" noProof="0" dirty="0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Resultados</a:t>
            </a:r>
            <a:endParaRPr lang="pt-PT" noProof="0" dirty="0"/>
          </a:p>
        </p:txBody>
      </p:sp>
      <p:sp>
        <p:nvSpPr>
          <p:cNvPr id="209" name="Google Shape;209;p21">
            <a:extLst>
              <a:ext uri="{FF2B5EF4-FFF2-40B4-BE49-F238E27FC236}">
                <a16:creationId xmlns:a16="http://schemas.microsoft.com/office/drawing/2014/main" id="{08CD9E6C-C797-F292-A133-4F84941B27F2}"/>
              </a:ext>
            </a:extLst>
          </p:cNvPr>
          <p:cNvSpPr txBox="1"/>
          <p:nvPr/>
        </p:nvSpPr>
        <p:spPr>
          <a:xfrm>
            <a:off x="773723" y="3657600"/>
            <a:ext cx="10319657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pt-PT" sz="1800" dirty="0"/>
              <a:t>Evolução clínica: funcional, dor, cefaleias, etc..</a:t>
            </a:r>
          </a:p>
        </p:txBody>
      </p:sp>
    </p:spTree>
    <p:extLst>
      <p:ext uri="{BB962C8B-B14F-4D97-AF65-F5344CB8AC3E}">
        <p14:creationId xmlns:p14="http://schemas.microsoft.com/office/powerpoint/2010/main" val="3853227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04">
          <a:extLst>
            <a:ext uri="{FF2B5EF4-FFF2-40B4-BE49-F238E27FC236}">
              <a16:creationId xmlns:a16="http://schemas.microsoft.com/office/drawing/2014/main" id="{5284AAB6-65DD-F005-E670-048469C0C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1">
            <a:extLst>
              <a:ext uri="{FF2B5EF4-FFF2-40B4-BE49-F238E27FC236}">
                <a16:creationId xmlns:a16="http://schemas.microsoft.com/office/drawing/2014/main" id="{26439054-FA7D-398C-1197-FB4ED2788562}"/>
              </a:ext>
            </a:extLst>
          </p:cNvPr>
          <p:cNvSpPr txBox="1"/>
          <p:nvPr/>
        </p:nvSpPr>
        <p:spPr>
          <a:xfrm>
            <a:off x="2360533" y="2828925"/>
            <a:ext cx="8310816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600" b="1" i="0" u="none" strike="noStrike" cap="none" noProof="0" dirty="0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Follow-up</a:t>
            </a:r>
            <a:endParaRPr lang="pt-PT" noProof="0" dirty="0"/>
          </a:p>
        </p:txBody>
      </p:sp>
      <p:sp>
        <p:nvSpPr>
          <p:cNvPr id="209" name="Google Shape;209;p21">
            <a:extLst>
              <a:ext uri="{FF2B5EF4-FFF2-40B4-BE49-F238E27FC236}">
                <a16:creationId xmlns:a16="http://schemas.microsoft.com/office/drawing/2014/main" id="{F4369A49-EE08-B67F-38EE-C037439FE30F}"/>
              </a:ext>
            </a:extLst>
          </p:cNvPr>
          <p:cNvSpPr txBox="1"/>
          <p:nvPr/>
        </p:nvSpPr>
        <p:spPr>
          <a:xfrm>
            <a:off x="773723" y="3617406"/>
            <a:ext cx="10319657" cy="1661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pt-PT" sz="1800" dirty="0">
                <a:latin typeface="Poppins" panose="00000500000000000000" pitchFamily="2" charset="0"/>
                <a:cs typeface="Poppins" panose="00000500000000000000" pitchFamily="2" charset="0"/>
              </a:rPr>
              <a:t>após estabilização de pelo menos 6 (seis) meses</a:t>
            </a:r>
          </a:p>
          <a:p>
            <a:pPr algn="ctr"/>
            <a:endParaRPr lang="pt-PT" sz="18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endParaRPr lang="pt-PT" sz="180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/>
            <a:r>
              <a:rPr lang="pt-PT" sz="1800" dirty="0"/>
              <a:t>Resultados Clínicos aos 6 meses</a:t>
            </a:r>
          </a:p>
          <a:p>
            <a:pPr algn="ctr"/>
            <a:r>
              <a:rPr lang="pt-PT" sz="1800" dirty="0"/>
              <a:t>Registo Fotográfico de Follow-up (se aplicável).</a:t>
            </a:r>
          </a:p>
          <a:p>
            <a:pPr algn="ctr"/>
            <a:endParaRPr sz="1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559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>
          <a:extLst>
            <a:ext uri="{FF2B5EF4-FFF2-40B4-BE49-F238E27FC236}">
              <a16:creationId xmlns:a16="http://schemas.microsoft.com/office/drawing/2014/main" id="{0CBA7D88-D2F2-AFE8-0856-D8E361C7F5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1">
            <a:extLst>
              <a:ext uri="{FF2B5EF4-FFF2-40B4-BE49-F238E27FC236}">
                <a16:creationId xmlns:a16="http://schemas.microsoft.com/office/drawing/2014/main" id="{F0592CA7-E766-44D3-6BEF-B57E33E51BDA}"/>
              </a:ext>
            </a:extLst>
          </p:cNvPr>
          <p:cNvSpPr txBox="1"/>
          <p:nvPr/>
        </p:nvSpPr>
        <p:spPr>
          <a:xfrm>
            <a:off x="2224608" y="1642676"/>
            <a:ext cx="8310816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600" b="1" i="0" u="none" strike="noStrike" cap="none" noProof="0" dirty="0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Análise critica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4287789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>
          <a:extLst>
            <a:ext uri="{FF2B5EF4-FFF2-40B4-BE49-F238E27FC236}">
              <a16:creationId xmlns:a16="http://schemas.microsoft.com/office/drawing/2014/main" id="{34ED94BB-EA66-6684-4E1A-4D549C755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1">
            <a:extLst>
              <a:ext uri="{FF2B5EF4-FFF2-40B4-BE49-F238E27FC236}">
                <a16:creationId xmlns:a16="http://schemas.microsoft.com/office/drawing/2014/main" id="{CA501C32-CCC3-E23E-EFD4-60881276C468}"/>
              </a:ext>
            </a:extLst>
          </p:cNvPr>
          <p:cNvSpPr txBox="1"/>
          <p:nvPr/>
        </p:nvSpPr>
        <p:spPr>
          <a:xfrm>
            <a:off x="2224608" y="1642676"/>
            <a:ext cx="8310816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600" b="1" i="0" u="none" strike="noStrike" cap="none" noProof="0" dirty="0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Conclusões</a:t>
            </a:r>
            <a:endParaRPr lang="pt-PT" noProof="0" dirty="0"/>
          </a:p>
        </p:txBody>
      </p:sp>
    </p:spTree>
    <p:extLst>
      <p:ext uri="{BB962C8B-B14F-4D97-AF65-F5344CB8AC3E}">
        <p14:creationId xmlns:p14="http://schemas.microsoft.com/office/powerpoint/2010/main" val="1658229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387" y="-1024932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4"/>
          <p:cNvSpPr txBox="1"/>
          <p:nvPr/>
        </p:nvSpPr>
        <p:spPr>
          <a:xfrm>
            <a:off x="3378728" y="1333761"/>
            <a:ext cx="5855707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600" b="1" i="0" u="none" strike="noStrike" cap="none" noProof="0" dirty="0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História Clínica</a:t>
            </a:r>
            <a:endParaRPr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572755" y="2404068"/>
            <a:ext cx="10882365" cy="27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PT" sz="1350" b="1" i="0" u="none" strike="noStrike" cap="none" noProof="0" dirty="0">
                <a:solidFill>
                  <a:srgbClr val="64748B"/>
                </a:solidFill>
                <a:latin typeface="Lato"/>
                <a:ea typeface="Lato"/>
                <a:cs typeface="Lato"/>
                <a:sym typeface="Lato"/>
              </a:rPr>
              <a:t>Anamnese completa</a:t>
            </a:r>
          </a:p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600" noProof="0" dirty="0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Identificação do paciente (iniciais do nome; idade; sexo; profissão) </a:t>
            </a:r>
          </a:p>
          <a:p>
            <a:pPr algn="just">
              <a:lnSpc>
                <a:spcPct val="150000"/>
              </a:lnSpc>
            </a:pPr>
            <a:r>
              <a:rPr lang="pt-PT" sz="1600" dirty="0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História Médica Geral: (incluir medicação, doenças sistémicas)</a:t>
            </a:r>
          </a:p>
          <a:p>
            <a:pPr algn="just">
              <a:lnSpc>
                <a:spcPct val="150000"/>
              </a:lnSpc>
            </a:pPr>
            <a:r>
              <a:rPr lang="pt-PT" sz="1600" dirty="0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História Médica Dentária - tratamentos anteriores relevantes (eventuais goteiras, ortodontia, reabilitação)</a:t>
            </a:r>
          </a:p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pt-PT" sz="1600" noProof="0" dirty="0">
              <a:solidFill>
                <a:schemeClr val="tx1"/>
              </a:solidFill>
              <a:latin typeface="Poppins" panose="00000500000000000000" pitchFamily="2" charset="0"/>
              <a:ea typeface="Lato"/>
              <a:cs typeface="Poppins" panose="00000500000000000000" pitchFamily="2" charset="0"/>
              <a:sym typeface="Lato"/>
            </a:endParaRPr>
          </a:p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600" noProof="0" dirty="0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Motivo da consulta: 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dirty="0">
                <a:solidFill>
                  <a:srgbClr val="64748B"/>
                </a:solidFill>
                <a:latin typeface="Lato"/>
                <a:ea typeface="Lato"/>
                <a:cs typeface="Lato"/>
                <a:sym typeface="Lato"/>
              </a:rPr>
              <a:t> 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F448B58-33D7-BEFC-9347-58EA2567E9B1}"/>
              </a:ext>
            </a:extLst>
          </p:cNvPr>
          <p:cNvSpPr txBox="1"/>
          <p:nvPr/>
        </p:nvSpPr>
        <p:spPr>
          <a:xfrm>
            <a:off x="218527" y="5316759"/>
            <a:ext cx="11582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Quando aplicável: Início dos sintomas; Evolução ;Intensidade; Frequência; Fatores agravantes; Fatores de alívio; Cirurgias prévias</a:t>
            </a:r>
          </a:p>
          <a:p>
            <a:endParaRPr lang="pt-P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>
          <a:extLst>
            <a:ext uri="{FF2B5EF4-FFF2-40B4-BE49-F238E27FC236}">
              <a16:creationId xmlns:a16="http://schemas.microsoft.com/office/drawing/2014/main" id="{6FC005F6-3C24-C626-F8CC-1926AE27D2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4" descr="image.png">
            <a:extLst>
              <a:ext uri="{FF2B5EF4-FFF2-40B4-BE49-F238E27FC236}">
                <a16:creationId xmlns:a16="http://schemas.microsoft.com/office/drawing/2014/main" id="{1E115337-8767-C76F-83DA-A93BCD44EFEB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387" y="-1024932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BD66D020-A9E2-5445-F931-744E9501AA0F}"/>
              </a:ext>
            </a:extLst>
          </p:cNvPr>
          <p:cNvSpPr txBox="1"/>
          <p:nvPr/>
        </p:nvSpPr>
        <p:spPr>
          <a:xfrm>
            <a:off x="3378728" y="1333761"/>
            <a:ext cx="5855707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600" b="1" i="0" u="none" strike="noStrike" cap="none" noProof="0" dirty="0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Diagnóstico </a:t>
            </a:r>
            <a:endParaRPr dirty="0"/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8EABB3A0-3767-FA76-DC83-E2484C4D5A74}"/>
              </a:ext>
            </a:extLst>
          </p:cNvPr>
          <p:cNvSpPr txBox="1"/>
          <p:nvPr/>
        </p:nvSpPr>
        <p:spPr>
          <a:xfrm>
            <a:off x="865398" y="2003610"/>
            <a:ext cx="10882365" cy="3958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pt-PT" sz="16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- Caracterização e classificação clínica da DTM presente deverá ser feita de acordo com o</a:t>
            </a:r>
            <a:r>
              <a:rPr lang="pt-PT" sz="1600" b="1" dirty="0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 </a:t>
            </a:r>
            <a:r>
              <a:rPr lang="pt-PT" sz="1600" dirty="0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DC/TMD ou RDC/TMD, nos seus dois eixos- quando aplicável</a:t>
            </a:r>
          </a:p>
          <a:p>
            <a:pPr algn="just">
              <a:lnSpc>
                <a:spcPct val="150000"/>
              </a:lnSpc>
            </a:pPr>
            <a:r>
              <a:rPr lang="pt-PT" sz="16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- Caracterização e classificação clínica para o bruxismo de acordo </a:t>
            </a:r>
            <a:r>
              <a:rPr lang="pt-PT" sz="1600" dirty="0">
                <a:solidFill>
                  <a:schemeClr val="tx1"/>
                </a:solidFill>
                <a:latin typeface="Poppins" pitchFamily="2" charset="77"/>
                <a:cs typeface="Poppins" pitchFamily="2" charset="77"/>
              </a:rPr>
              <a:t>com consenso bruxismo 2018 ou 2025- </a:t>
            </a:r>
            <a:r>
              <a:rPr lang="pt-PT" sz="1600" dirty="0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quando aplicável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pt-PT" sz="16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Caracterização e classificação clínica da dor </a:t>
            </a:r>
            <a:r>
              <a:rPr lang="pt-PT" sz="1600" dirty="0" err="1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orofacial</a:t>
            </a:r>
            <a:r>
              <a:rPr lang="pt-PT" sz="1600" dirty="0">
                <a:solidFill>
                  <a:schemeClr val="tx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 de acordo com ICOP- </a:t>
            </a:r>
            <a:r>
              <a:rPr lang="pt-PT" sz="1600" dirty="0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quando aplicável</a:t>
            </a:r>
          </a:p>
          <a:p>
            <a:pPr marL="285750" indent="-285750" algn="just">
              <a:lnSpc>
                <a:spcPct val="150000"/>
              </a:lnSpc>
              <a:buFontTx/>
              <a:buChar char="-"/>
            </a:pPr>
            <a:r>
              <a:rPr lang="pt-PT" sz="1600" dirty="0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Caracterização e classificação clínica das cefaleias de acordo com a ICHD-3 - quando aplicável</a:t>
            </a:r>
          </a:p>
          <a:p>
            <a:pPr lvl="0" algn="just">
              <a:lnSpc>
                <a:spcPct val="150000"/>
              </a:lnSpc>
            </a:pPr>
            <a:endParaRPr lang="pt-PT" sz="1600" b="1" dirty="0">
              <a:solidFill>
                <a:schemeClr val="tx1"/>
              </a:solidFill>
              <a:latin typeface="Poppins" panose="00000500000000000000" pitchFamily="2" charset="0"/>
              <a:ea typeface="Lato"/>
              <a:cs typeface="Poppins" panose="00000500000000000000" pitchFamily="2" charset="0"/>
              <a:sym typeface="Lato"/>
            </a:endParaRPr>
          </a:p>
          <a:p>
            <a:pPr lvl="0" algn="just">
              <a:lnSpc>
                <a:spcPct val="150000"/>
              </a:lnSpc>
            </a:pPr>
            <a:endParaRPr lang="pt-PT" sz="1600" dirty="0">
              <a:solidFill>
                <a:schemeClr val="tx1"/>
              </a:solidFill>
              <a:latin typeface="Poppins" panose="00000500000000000000" pitchFamily="2" charset="0"/>
              <a:ea typeface="Lato"/>
              <a:cs typeface="Poppins" panose="00000500000000000000" pitchFamily="2" charset="0"/>
              <a:sym typeface="Lato"/>
            </a:endParaRPr>
          </a:p>
          <a:p>
            <a:pPr marR="0"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pt-PT" sz="1600" noProof="0" dirty="0">
              <a:solidFill>
                <a:schemeClr val="tx1"/>
              </a:solidFill>
              <a:latin typeface="Poppins" panose="00000500000000000000" pitchFamily="2" charset="0"/>
              <a:ea typeface="Lato"/>
              <a:cs typeface="Poppins" panose="00000500000000000000" pitchFamily="2" charset="0"/>
              <a:sym typeface="Lato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50" dirty="0">
                <a:solidFill>
                  <a:srgbClr val="64748B"/>
                </a:solidFill>
                <a:latin typeface="Lato"/>
                <a:ea typeface="Lato"/>
                <a:cs typeface="Lato"/>
                <a:sym typeface="Lato"/>
              </a:rPr>
              <a:t> </a:t>
            </a: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5368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4">
          <a:extLst>
            <a:ext uri="{FF2B5EF4-FFF2-40B4-BE49-F238E27FC236}">
              <a16:creationId xmlns:a16="http://schemas.microsoft.com/office/drawing/2014/main" id="{4299FBD9-2564-271A-B420-EC6DCEAF4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4" descr="image.png">
            <a:extLst>
              <a:ext uri="{FF2B5EF4-FFF2-40B4-BE49-F238E27FC236}">
                <a16:creationId xmlns:a16="http://schemas.microsoft.com/office/drawing/2014/main" id="{01AB8A67-75F7-92D6-78E7-D152DB1630E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56270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A12321F1-666D-6CB3-07BA-9C51E76E4B03}"/>
              </a:ext>
            </a:extLst>
          </p:cNvPr>
          <p:cNvSpPr txBox="1"/>
          <p:nvPr/>
        </p:nvSpPr>
        <p:spPr>
          <a:xfrm>
            <a:off x="3378728" y="1333761"/>
            <a:ext cx="5855707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600" b="1" i="0" u="none" strike="noStrike" cap="none" dirty="0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Fotografias</a:t>
            </a:r>
            <a:endParaRPr dirty="0"/>
          </a:p>
        </p:txBody>
      </p:sp>
      <p:sp>
        <p:nvSpPr>
          <p:cNvPr id="99" name="Google Shape;99;p14">
            <a:extLst>
              <a:ext uri="{FF2B5EF4-FFF2-40B4-BE49-F238E27FC236}">
                <a16:creationId xmlns:a16="http://schemas.microsoft.com/office/drawing/2014/main" id="{A9822BE4-C5B1-6453-24DC-6657E636CB92}"/>
              </a:ext>
            </a:extLst>
          </p:cNvPr>
          <p:cNvSpPr txBox="1"/>
          <p:nvPr/>
        </p:nvSpPr>
        <p:spPr>
          <a:xfrm>
            <a:off x="572755" y="2404068"/>
            <a:ext cx="10882365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pt-PT" dirty="0"/>
              <a:t>Fotografias Extra (frontal e perfil) – sempre que aplicável </a:t>
            </a:r>
          </a:p>
          <a:p>
            <a:endParaRPr lang="pt-PT" dirty="0"/>
          </a:p>
          <a:p>
            <a:r>
              <a:rPr lang="pt-PT" dirty="0"/>
              <a:t>Fotografias intraorais (anterior, laterais, oclusais superior e inferior) - sempre que aplicável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70983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4">
          <a:extLst>
            <a:ext uri="{FF2B5EF4-FFF2-40B4-BE49-F238E27FC236}">
              <a16:creationId xmlns:a16="http://schemas.microsoft.com/office/drawing/2014/main" id="{EF6C312A-7ACB-3334-8338-490C80AF95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4" descr="image.png">
            <a:extLst>
              <a:ext uri="{FF2B5EF4-FFF2-40B4-BE49-F238E27FC236}">
                <a16:creationId xmlns:a16="http://schemas.microsoft.com/office/drawing/2014/main" id="{1C0A1881-5461-7FC0-36CF-E14D70057DB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56270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62D9206A-09DE-E8CA-140C-A419B6616A94}"/>
              </a:ext>
            </a:extLst>
          </p:cNvPr>
          <p:cNvSpPr txBox="1"/>
          <p:nvPr/>
        </p:nvSpPr>
        <p:spPr>
          <a:xfrm>
            <a:off x="2343748" y="2312295"/>
            <a:ext cx="6619381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600" b="1" i="0" u="none" strike="noStrike" cap="none" dirty="0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Exame físico </a:t>
            </a:r>
            <a:r>
              <a:rPr lang="pt-PT" sz="3600" b="1" i="0" u="none" strike="noStrike" cap="none" dirty="0" err="1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intra-oral</a:t>
            </a:r>
            <a:endParaRPr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B35307C-8A0E-2E2B-8C0B-8942466904CD}"/>
              </a:ext>
            </a:extLst>
          </p:cNvPr>
          <p:cNvSpPr txBox="1"/>
          <p:nvPr/>
        </p:nvSpPr>
        <p:spPr>
          <a:xfrm>
            <a:off x="926757" y="3150972"/>
            <a:ext cx="104538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/>
              <a:t>Sempre que aplicável, deve constar:</a:t>
            </a:r>
          </a:p>
          <a:p>
            <a:r>
              <a:rPr lang="pt-PT" dirty="0"/>
              <a:t>Estado dentário</a:t>
            </a:r>
          </a:p>
          <a:p>
            <a:r>
              <a:rPr lang="pt-PT" dirty="0"/>
              <a:t>Desgastes</a:t>
            </a:r>
          </a:p>
          <a:p>
            <a:r>
              <a:rPr lang="pt-PT" dirty="0"/>
              <a:t>Facetas</a:t>
            </a:r>
          </a:p>
          <a:p>
            <a:r>
              <a:rPr lang="pt-PT" dirty="0"/>
              <a:t>Linha alba</a:t>
            </a:r>
          </a:p>
          <a:p>
            <a:r>
              <a:rPr lang="pt-PT" dirty="0"/>
              <a:t>Impressões linguais</a:t>
            </a:r>
          </a:p>
          <a:p>
            <a:r>
              <a:rPr lang="pt-PT" dirty="0"/>
              <a:t>Próteses</a:t>
            </a:r>
          </a:p>
          <a:p>
            <a:r>
              <a:rPr lang="pt-PT" dirty="0"/>
              <a:t>Oclusão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602544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4">
          <a:extLst>
            <a:ext uri="{FF2B5EF4-FFF2-40B4-BE49-F238E27FC236}">
              <a16:creationId xmlns:a16="http://schemas.microsoft.com/office/drawing/2014/main" id="{3E58A381-D02E-B919-C54C-954FBD6BE2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4" descr="image.png">
            <a:extLst>
              <a:ext uri="{FF2B5EF4-FFF2-40B4-BE49-F238E27FC236}">
                <a16:creationId xmlns:a16="http://schemas.microsoft.com/office/drawing/2014/main" id="{47F28333-1456-6306-AB3D-1C35E3E10611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56270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A2E35AFA-E04F-2321-C039-2A9C1DFA52BE}"/>
              </a:ext>
            </a:extLst>
          </p:cNvPr>
          <p:cNvSpPr txBox="1"/>
          <p:nvPr/>
        </p:nvSpPr>
        <p:spPr>
          <a:xfrm>
            <a:off x="2016369" y="720566"/>
            <a:ext cx="9401273" cy="43704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600" b="1" i="0" u="none" strike="noStrike" cap="none" dirty="0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Exame físico </a:t>
            </a:r>
            <a:r>
              <a:rPr lang="pt-PT" sz="3600" b="1" i="0" u="none" strike="noStrike" cap="none" dirty="0" err="1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extra-oral</a:t>
            </a:r>
            <a:endParaRPr lang="pt-PT" sz="3600" b="1" i="0" u="none" strike="noStrike" cap="none" dirty="0">
              <a:solidFill>
                <a:srgbClr val="0F172A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600" b="1" i="0" u="none" strike="noStrike" cap="none" dirty="0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r>
              <a:rPr lang="pt-PT" sz="1800" dirty="0"/>
              <a:t>Sempre que aplicável, deve constar:</a:t>
            </a:r>
          </a:p>
          <a:p>
            <a:pPr lvl="0"/>
            <a:r>
              <a:rPr lang="pt-PT" sz="1800" dirty="0"/>
              <a:t>Avaliação e palpação da ATM</a:t>
            </a:r>
          </a:p>
          <a:p>
            <a:pPr lvl="0"/>
            <a:r>
              <a:rPr lang="pt-PT" sz="1800" dirty="0"/>
              <a:t>Presença de dor</a:t>
            </a:r>
          </a:p>
          <a:p>
            <a:pPr lvl="0"/>
            <a:r>
              <a:rPr lang="pt-PT" sz="1800" dirty="0"/>
              <a:t>Ruídos \ Sons articulares</a:t>
            </a:r>
          </a:p>
          <a:p>
            <a:r>
              <a:rPr lang="pt-PT" sz="1800" dirty="0"/>
              <a:t>Bloqueios</a:t>
            </a:r>
          </a:p>
          <a:p>
            <a:r>
              <a:rPr lang="pt-PT" sz="1800" dirty="0"/>
              <a:t>Avaliação e palpação dos músculos: </a:t>
            </a:r>
            <a:r>
              <a:rPr lang="pt-PT" sz="1800" dirty="0" err="1"/>
              <a:t>Masseter</a:t>
            </a:r>
            <a:r>
              <a:rPr lang="pt-PT" sz="1800" dirty="0"/>
              <a:t>; Temporal; </a:t>
            </a:r>
            <a:r>
              <a:rPr lang="pt-PT" sz="1800" dirty="0" err="1"/>
              <a:t>Pterigoideu</a:t>
            </a:r>
            <a:r>
              <a:rPr lang="pt-PT" sz="1800" dirty="0"/>
              <a:t>; Cervicais</a:t>
            </a:r>
          </a:p>
          <a:p>
            <a:r>
              <a:rPr lang="pt-PT" sz="1800" dirty="0"/>
              <a:t>Avaliação e palpação das estruturas anexas; Pescoço; Ombros</a:t>
            </a:r>
          </a:p>
          <a:p>
            <a:r>
              <a:rPr lang="pt-PT" sz="1800" dirty="0"/>
              <a:t>Outros achados</a:t>
            </a:r>
          </a:p>
          <a:p>
            <a:pPr lvl="0"/>
            <a:endParaRPr lang="pt-PT" sz="18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PT" sz="3600" b="1" dirty="0">
              <a:solidFill>
                <a:srgbClr val="0F172A"/>
              </a:solidFill>
              <a:latin typeface="Poppins"/>
              <a:cs typeface="Poppins"/>
              <a:sym typeface="Poppi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23991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4">
          <a:extLst>
            <a:ext uri="{FF2B5EF4-FFF2-40B4-BE49-F238E27FC236}">
              <a16:creationId xmlns:a16="http://schemas.microsoft.com/office/drawing/2014/main" id="{FFDEC981-B46E-846F-9A49-301B4D86F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4" descr="image.png">
            <a:extLst>
              <a:ext uri="{FF2B5EF4-FFF2-40B4-BE49-F238E27FC236}">
                <a16:creationId xmlns:a16="http://schemas.microsoft.com/office/drawing/2014/main" id="{F9D9AD64-641C-060B-96A6-CFB146A52086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56270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4">
            <a:extLst>
              <a:ext uri="{FF2B5EF4-FFF2-40B4-BE49-F238E27FC236}">
                <a16:creationId xmlns:a16="http://schemas.microsoft.com/office/drawing/2014/main" id="{C199D064-7D00-18E0-454D-29622D5877B6}"/>
              </a:ext>
            </a:extLst>
          </p:cNvPr>
          <p:cNvSpPr txBox="1"/>
          <p:nvPr/>
        </p:nvSpPr>
        <p:spPr>
          <a:xfrm>
            <a:off x="763676" y="2372585"/>
            <a:ext cx="10199076" cy="40934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600" b="1" dirty="0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Amplitudes de movimento mandibular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2400" i="0" u="none" strike="noStrike" cap="none" dirty="0">
                <a:solidFill>
                  <a:schemeClr val="tx1"/>
                </a:solidFill>
                <a:latin typeface="Poppins" panose="00000500000000000000" pitchFamily="2" charset="0"/>
                <a:ea typeface="Poppins"/>
                <a:cs typeface="Poppins" panose="00000500000000000000" pitchFamily="2" charset="0"/>
                <a:sym typeface="Poppins"/>
              </a:rPr>
              <a:t>Por exemplo:</a:t>
            </a:r>
          </a:p>
          <a:p>
            <a:pPr marL="0" marR="0" lvl="0" indent="0" rtl="0">
              <a:spcBef>
                <a:spcPts val="0"/>
              </a:spcBef>
              <a:spcAft>
                <a:spcPts val="0"/>
              </a:spcAft>
              <a:buNone/>
            </a:pPr>
            <a:endParaRPr lang="pt-PT" sz="2400" i="0" u="none" strike="noStrike" cap="none" dirty="0">
              <a:solidFill>
                <a:schemeClr val="tx1"/>
              </a:solidFill>
              <a:latin typeface="Poppins" panose="00000500000000000000" pitchFamily="2" charset="0"/>
              <a:ea typeface="Poppins"/>
              <a:cs typeface="Poppins" panose="00000500000000000000" pitchFamily="2" charset="0"/>
              <a:sym typeface="Poppins"/>
            </a:endParaRPr>
          </a:p>
          <a:p>
            <a:pPr lvl="0"/>
            <a:r>
              <a:rPr lang="en-US" sz="2400" dirty="0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Abertura Sem Dor</a:t>
            </a:r>
          </a:p>
          <a:p>
            <a:pPr lvl="0"/>
            <a:r>
              <a:rPr lang="en-US" sz="2400" dirty="0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Abertura Máxima </a:t>
            </a:r>
            <a:r>
              <a:rPr lang="en-US" sz="2400" dirty="0" err="1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não</a:t>
            </a:r>
            <a:r>
              <a:rPr lang="en-US" sz="2400" dirty="0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assistida</a:t>
            </a:r>
            <a:endParaRPr lang="en-US" sz="2400" dirty="0">
              <a:solidFill>
                <a:schemeClr val="tx1"/>
              </a:solidFill>
              <a:latin typeface="Poppins" panose="00000500000000000000" pitchFamily="2" charset="0"/>
              <a:ea typeface="Lato"/>
              <a:cs typeface="Poppins" panose="00000500000000000000" pitchFamily="2" charset="0"/>
              <a:sym typeface="Lato"/>
            </a:endParaRPr>
          </a:p>
          <a:p>
            <a:pPr lvl="0"/>
            <a:r>
              <a:rPr lang="en-US" sz="2400" dirty="0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Abertura Máxima </a:t>
            </a:r>
            <a:r>
              <a:rPr lang="en-US" sz="2400" dirty="0" err="1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assistida</a:t>
            </a:r>
            <a:endParaRPr lang="en-US" sz="2400" dirty="0">
              <a:solidFill>
                <a:schemeClr val="tx1"/>
              </a:solidFill>
              <a:latin typeface="Poppins" panose="00000500000000000000" pitchFamily="2" charset="0"/>
              <a:ea typeface="Lato"/>
              <a:cs typeface="Poppins" panose="00000500000000000000" pitchFamily="2" charset="0"/>
              <a:sym typeface="Lato"/>
            </a:endParaRPr>
          </a:p>
          <a:p>
            <a:pPr lvl="0"/>
            <a:r>
              <a:rPr lang="en-US" sz="2400" dirty="0" err="1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Movimentos</a:t>
            </a:r>
            <a:r>
              <a:rPr lang="en-US" sz="2400" dirty="0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Laterais</a:t>
            </a:r>
            <a:r>
              <a:rPr lang="en-US" sz="2400" dirty="0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 (esq e </a:t>
            </a:r>
            <a:r>
              <a:rPr lang="en-US" sz="2400" dirty="0" err="1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dta</a:t>
            </a:r>
            <a:r>
              <a:rPr lang="en-US" sz="2400" dirty="0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) e </a:t>
            </a:r>
            <a:r>
              <a:rPr lang="en-US" sz="2400" dirty="0" err="1">
                <a:solidFill>
                  <a:schemeClr val="tx1"/>
                </a:solidFill>
                <a:latin typeface="Poppins" panose="00000500000000000000" pitchFamily="2" charset="0"/>
                <a:ea typeface="Lato"/>
                <a:cs typeface="Poppins" panose="00000500000000000000" pitchFamily="2" charset="0"/>
                <a:sym typeface="Lato"/>
              </a:rPr>
              <a:t>Protrusão</a:t>
            </a:r>
            <a:endParaRPr lang="pt-PT" sz="2400" i="0" u="none" strike="noStrike" cap="none" dirty="0">
              <a:solidFill>
                <a:schemeClr val="tx1"/>
              </a:solidFill>
              <a:latin typeface="Poppins" panose="00000500000000000000" pitchFamily="2" charset="0"/>
              <a:ea typeface="Poppins"/>
              <a:cs typeface="Poppins" panose="00000500000000000000" pitchFamily="2" charset="0"/>
              <a:sym typeface="Poppi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600" b="1" i="0" u="none" strike="noStrike" cap="none" dirty="0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pt-PT" sz="3600" b="1" dirty="0">
              <a:solidFill>
                <a:srgbClr val="0F172A"/>
              </a:solidFill>
              <a:latin typeface="Poppins"/>
              <a:cs typeface="Poppins"/>
              <a:sym typeface="Poppi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06766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Google Shape;175;p19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19"/>
          <p:cNvSpPr txBox="1"/>
          <p:nvPr/>
        </p:nvSpPr>
        <p:spPr>
          <a:xfrm>
            <a:off x="865833" y="2117532"/>
            <a:ext cx="10460334" cy="769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600" b="1" i="0" u="none" strike="noStrike" cap="none" noProof="0" dirty="0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Exames complementares de Diagnóstico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b="1" dirty="0">
                <a:solidFill>
                  <a:srgbClr val="0F172A"/>
                </a:solidFill>
                <a:latin typeface="Poppins"/>
                <a:cs typeface="Poppins"/>
                <a:sym typeface="Poppins"/>
              </a:rPr>
              <a:t>Sempre que aplicável</a:t>
            </a:r>
            <a:endParaRPr lang="pt-PT" noProof="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BB90108-710C-F34C-A147-86B778D49126}"/>
              </a:ext>
            </a:extLst>
          </p:cNvPr>
          <p:cNvSpPr txBox="1"/>
          <p:nvPr/>
        </p:nvSpPr>
        <p:spPr>
          <a:xfrm>
            <a:off x="960738" y="3429000"/>
            <a:ext cx="609805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RM</a:t>
            </a:r>
          </a:p>
          <a:p>
            <a:pPr>
              <a:buNone/>
            </a:pPr>
            <a:r>
              <a:rPr lang="pt-PT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CBCT</a:t>
            </a:r>
          </a:p>
          <a:p>
            <a:pPr>
              <a:buNone/>
            </a:pPr>
            <a:r>
              <a:rPr lang="pt-PT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TC</a:t>
            </a:r>
          </a:p>
          <a:p>
            <a:pPr>
              <a:buNone/>
            </a:pPr>
            <a:r>
              <a:rPr lang="pt-PT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PSG</a:t>
            </a:r>
          </a:p>
          <a:p>
            <a:pPr>
              <a:buNone/>
            </a:pPr>
            <a:r>
              <a:rPr lang="pt-PT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Ecografia</a:t>
            </a:r>
          </a:p>
          <a:p>
            <a:pPr>
              <a:buNone/>
            </a:pPr>
            <a:r>
              <a:rPr lang="pt-PT" sz="14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EMG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8780D5-A847-84CB-91D8-4AB0922A83B3}"/>
              </a:ext>
            </a:extLst>
          </p:cNvPr>
          <p:cNvSpPr txBox="1"/>
          <p:nvPr/>
        </p:nvSpPr>
        <p:spPr>
          <a:xfrm>
            <a:off x="688889" y="5356022"/>
            <a:ext cx="1111181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dirty="0"/>
              <a:t>NOTA: Os exames de imagem devem conter uma amostra das imagens representativas do diagnóstico e sempre que aplicável/possível o relatório dos mesmos.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>
          <a:extLst>
            <a:ext uri="{FF2B5EF4-FFF2-40B4-BE49-F238E27FC236}">
              <a16:creationId xmlns:a16="http://schemas.microsoft.com/office/drawing/2014/main" id="{5EA947FA-8FDF-98CB-A456-0F00F6B4A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1">
            <a:extLst>
              <a:ext uri="{FF2B5EF4-FFF2-40B4-BE49-F238E27FC236}">
                <a16:creationId xmlns:a16="http://schemas.microsoft.com/office/drawing/2014/main" id="{4E1603D9-74CC-B15D-7EA8-14D5A06101ED}"/>
              </a:ext>
            </a:extLst>
          </p:cNvPr>
          <p:cNvSpPr txBox="1"/>
          <p:nvPr/>
        </p:nvSpPr>
        <p:spPr>
          <a:xfrm>
            <a:off x="2360533" y="2828925"/>
            <a:ext cx="8310816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PT" sz="3600" b="1" i="0" u="none" strike="noStrike" cap="none" noProof="0" dirty="0">
                <a:solidFill>
                  <a:srgbClr val="0F172A"/>
                </a:solidFill>
                <a:latin typeface="Poppins"/>
                <a:ea typeface="Poppins"/>
                <a:cs typeface="Poppins"/>
                <a:sym typeface="Poppins"/>
              </a:rPr>
              <a:t>Plano de Tratamento</a:t>
            </a:r>
            <a:endParaRPr lang="pt-PT" noProof="0" dirty="0"/>
          </a:p>
        </p:txBody>
      </p:sp>
      <p:sp>
        <p:nvSpPr>
          <p:cNvPr id="209" name="Google Shape;209;p21">
            <a:extLst>
              <a:ext uri="{FF2B5EF4-FFF2-40B4-BE49-F238E27FC236}">
                <a16:creationId xmlns:a16="http://schemas.microsoft.com/office/drawing/2014/main" id="{92EDC0E1-A368-69FB-C5A5-879C0998D832}"/>
              </a:ext>
            </a:extLst>
          </p:cNvPr>
          <p:cNvSpPr txBox="1"/>
          <p:nvPr/>
        </p:nvSpPr>
        <p:spPr>
          <a:xfrm>
            <a:off x="773723" y="3657600"/>
            <a:ext cx="10319657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pt-PT" sz="1800" dirty="0">
                <a:latin typeface="Poppins" panose="00000500000000000000" pitchFamily="2" charset="0"/>
                <a:cs typeface="Poppins" panose="00000500000000000000" pitchFamily="2" charset="0"/>
              </a:rPr>
              <a:t>justificar detalhadamente a opção terapêutica com fundamentação nas </a:t>
            </a:r>
            <a:r>
              <a:rPr lang="pt-PT" sz="1800" dirty="0" err="1">
                <a:latin typeface="Poppins" panose="00000500000000000000" pitchFamily="2" charset="0"/>
                <a:cs typeface="Poppins" panose="00000500000000000000" pitchFamily="2" charset="0"/>
              </a:rPr>
              <a:t>guidelines</a:t>
            </a:r>
            <a:r>
              <a:rPr lang="pt-PT" sz="1800" dirty="0">
                <a:latin typeface="Poppins" panose="00000500000000000000" pitchFamily="2" charset="0"/>
                <a:cs typeface="Poppins" panose="00000500000000000000" pitchFamily="2" charset="0"/>
              </a:rPr>
              <a:t> (incluir quando aplicável: protocolos, produtos, doses)</a:t>
            </a:r>
            <a:endParaRPr sz="18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4066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414</Words>
  <Application>Microsoft Office PowerPoint</Application>
  <PresentationFormat>Ecrã Panorâmico</PresentationFormat>
  <Paragraphs>74</Paragraphs>
  <Slides>13</Slides>
  <Notes>13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13</vt:i4>
      </vt:variant>
    </vt:vector>
  </HeadingPairs>
  <TitlesOfParts>
    <vt:vector size="19" baseType="lpstr">
      <vt:lpstr>Lato</vt:lpstr>
      <vt:lpstr>Aptos</vt:lpstr>
      <vt:lpstr>Poppins</vt:lpstr>
      <vt:lpstr>Arial</vt:lpstr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Odete Silva</dc:creator>
  <cp:lastModifiedBy>Odete Silva</cp:lastModifiedBy>
  <cp:revision>9</cp:revision>
  <dcterms:modified xsi:type="dcterms:W3CDTF">2026-06-16T16:45:15Z</dcterms:modified>
</cp:coreProperties>
</file>