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9" userDrawn="1">
          <p15:clr>
            <a:srgbClr val="A4A3A4"/>
          </p15:clr>
        </p15:guide>
        <p15:guide id="2" pos="79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002B"/>
    <a:srgbClr val="FFFFFF"/>
    <a:srgbClr val="6366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168BBA-16D9-4477-95CA-F8FA055BF563}" v="4" dt="2024-06-27T21:31:56.198"/>
  </p1510:revLst>
</p1510:revInfo>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145" autoAdjust="0"/>
    <p:restoredTop sz="95033" autoAdjust="0"/>
  </p:normalViewPr>
  <p:slideViewPr>
    <p:cSldViewPr snapToGrid="0" showGuides="1">
      <p:cViewPr>
        <p:scale>
          <a:sx n="80" d="100"/>
          <a:sy n="80" d="100"/>
        </p:scale>
        <p:origin x="1598" y="-1392"/>
      </p:cViewPr>
      <p:guideLst>
        <p:guide orient="horz" pos="1669"/>
        <p:guide pos="7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a Vaz" userId="fc518d44-4f59-4ec0-ba28-3509f9c280c3" providerId="ADAL" clId="{CF168BBA-16D9-4477-95CA-F8FA055BF563}"/>
    <pc:docChg chg="undo custSel delSld modSld">
      <pc:chgData name="Susana Vaz" userId="fc518d44-4f59-4ec0-ba28-3509f9c280c3" providerId="ADAL" clId="{CF168BBA-16D9-4477-95CA-F8FA055BF563}" dt="2024-06-27T21:32:10.292" v="465" actId="1037"/>
      <pc:docMkLst>
        <pc:docMk/>
      </pc:docMkLst>
      <pc:sldChg chg="del">
        <pc:chgData name="Susana Vaz" userId="fc518d44-4f59-4ec0-ba28-3509f9c280c3" providerId="ADAL" clId="{CF168BBA-16D9-4477-95CA-F8FA055BF563}" dt="2024-06-27T20:58:35.778" v="0" actId="47"/>
        <pc:sldMkLst>
          <pc:docMk/>
          <pc:sldMk cId="2879593662" sldId="256"/>
        </pc:sldMkLst>
      </pc:sldChg>
      <pc:sldChg chg="addSp delSp modSp mod">
        <pc:chgData name="Susana Vaz" userId="fc518d44-4f59-4ec0-ba28-3509f9c280c3" providerId="ADAL" clId="{CF168BBA-16D9-4477-95CA-F8FA055BF563}" dt="2024-06-27T21:32:10.292" v="465" actId="1037"/>
        <pc:sldMkLst>
          <pc:docMk/>
          <pc:sldMk cId="3406555692" sldId="257"/>
        </pc:sldMkLst>
        <pc:spChg chg="mod">
          <ac:chgData name="Susana Vaz" userId="fc518d44-4f59-4ec0-ba28-3509f9c280c3" providerId="ADAL" clId="{CF168BBA-16D9-4477-95CA-F8FA055BF563}" dt="2024-06-27T21:19:55.575" v="333" actId="1036"/>
          <ac:spMkLst>
            <pc:docMk/>
            <pc:sldMk cId="3406555692" sldId="257"/>
            <ac:spMk id="8" creationId="{B6FA7440-44DD-54CD-6474-0AF57FB83106}"/>
          </ac:spMkLst>
        </pc:spChg>
        <pc:spChg chg="mod">
          <ac:chgData name="Susana Vaz" userId="fc518d44-4f59-4ec0-ba28-3509f9c280c3" providerId="ADAL" clId="{CF168BBA-16D9-4477-95CA-F8FA055BF563}" dt="2024-06-27T20:59:49.611" v="112" actId="1035"/>
          <ac:spMkLst>
            <pc:docMk/>
            <pc:sldMk cId="3406555692" sldId="257"/>
            <ac:spMk id="13" creationId="{47BA9BAD-E397-42E6-A103-C77C55228E28}"/>
          </ac:spMkLst>
        </pc:spChg>
        <pc:spChg chg="del">
          <ac:chgData name="Susana Vaz" userId="fc518d44-4f59-4ec0-ba28-3509f9c280c3" providerId="ADAL" clId="{CF168BBA-16D9-4477-95CA-F8FA055BF563}" dt="2024-06-27T21:02:14.795" v="114" actId="478"/>
          <ac:spMkLst>
            <pc:docMk/>
            <pc:sldMk cId="3406555692" sldId="257"/>
            <ac:spMk id="41" creationId="{322B1A88-2885-57CD-CCC7-F17B9548F416}"/>
          </ac:spMkLst>
        </pc:spChg>
        <pc:spChg chg="mod">
          <ac:chgData name="Susana Vaz" userId="fc518d44-4f59-4ec0-ba28-3509f9c280c3" providerId="ADAL" clId="{CF168BBA-16D9-4477-95CA-F8FA055BF563}" dt="2024-06-27T21:31:33.222" v="368" actId="20577"/>
          <ac:spMkLst>
            <pc:docMk/>
            <pc:sldMk cId="3406555692" sldId="257"/>
            <ac:spMk id="52" creationId="{ED71066B-FFCC-7DC7-7A5C-332CC84B9CB1}"/>
          </ac:spMkLst>
        </pc:spChg>
        <pc:spChg chg="mod">
          <ac:chgData name="Susana Vaz" userId="fc518d44-4f59-4ec0-ba28-3509f9c280c3" providerId="ADAL" clId="{CF168BBA-16D9-4477-95CA-F8FA055BF563}" dt="2024-06-27T21:31:49.310" v="371"/>
          <ac:spMkLst>
            <pc:docMk/>
            <pc:sldMk cId="3406555692" sldId="257"/>
            <ac:spMk id="62" creationId="{E6CD5E16-9503-20DA-2BC7-E23778F6BF11}"/>
          </ac:spMkLst>
        </pc:spChg>
        <pc:spChg chg="mod">
          <ac:chgData name="Susana Vaz" userId="fc518d44-4f59-4ec0-ba28-3509f9c280c3" providerId="ADAL" clId="{CF168BBA-16D9-4477-95CA-F8FA055BF563}" dt="2024-06-27T21:17:35.046" v="323" actId="6549"/>
          <ac:spMkLst>
            <pc:docMk/>
            <pc:sldMk cId="3406555692" sldId="257"/>
            <ac:spMk id="66" creationId="{DA50C806-B5AE-48A4-8EDD-7AFC967AB076}"/>
          </ac:spMkLst>
        </pc:spChg>
        <pc:spChg chg="mod">
          <ac:chgData name="Susana Vaz" userId="fc518d44-4f59-4ec0-ba28-3509f9c280c3" providerId="ADAL" clId="{CF168BBA-16D9-4477-95CA-F8FA055BF563}" dt="2024-06-27T21:05:51.031" v="299" actId="115"/>
          <ac:spMkLst>
            <pc:docMk/>
            <pc:sldMk cId="3406555692" sldId="257"/>
            <ac:spMk id="73" creationId="{3F9AB351-6324-A308-F301-04A0BB7ADB07}"/>
          </ac:spMkLst>
        </pc:spChg>
        <pc:spChg chg="mod">
          <ac:chgData name="Susana Vaz" userId="fc518d44-4f59-4ec0-ba28-3509f9c280c3" providerId="ADAL" clId="{CF168BBA-16D9-4477-95CA-F8FA055BF563}" dt="2024-06-27T21:19:55.575" v="333" actId="1036"/>
          <ac:spMkLst>
            <pc:docMk/>
            <pc:sldMk cId="3406555692" sldId="257"/>
            <ac:spMk id="86" creationId="{801E8AE7-9E76-7536-C36F-7B7B7E36CBD4}"/>
          </ac:spMkLst>
        </pc:spChg>
        <pc:spChg chg="mod">
          <ac:chgData name="Susana Vaz" userId="fc518d44-4f59-4ec0-ba28-3509f9c280c3" providerId="ADAL" clId="{CF168BBA-16D9-4477-95CA-F8FA055BF563}" dt="2024-06-27T21:19:55.575" v="333" actId="1036"/>
          <ac:spMkLst>
            <pc:docMk/>
            <pc:sldMk cId="3406555692" sldId="257"/>
            <ac:spMk id="87" creationId="{3093EBC9-448E-D2AA-73B2-693F891B06B7}"/>
          </ac:spMkLst>
        </pc:spChg>
        <pc:spChg chg="mod">
          <ac:chgData name="Susana Vaz" userId="fc518d44-4f59-4ec0-ba28-3509f9c280c3" providerId="ADAL" clId="{CF168BBA-16D9-4477-95CA-F8FA055BF563}" dt="2024-06-27T21:19:55.575" v="333" actId="1036"/>
          <ac:spMkLst>
            <pc:docMk/>
            <pc:sldMk cId="3406555692" sldId="257"/>
            <ac:spMk id="88" creationId="{7B5B87B1-C90B-0CD4-A7C7-EB9BD72C52BF}"/>
          </ac:spMkLst>
        </pc:spChg>
        <pc:picChg chg="mod">
          <ac:chgData name="Susana Vaz" userId="fc518d44-4f59-4ec0-ba28-3509f9c280c3" providerId="ADAL" clId="{CF168BBA-16D9-4477-95CA-F8FA055BF563}" dt="2024-06-27T21:20:13.692" v="357" actId="1036"/>
          <ac:picMkLst>
            <pc:docMk/>
            <pc:sldMk cId="3406555692" sldId="257"/>
            <ac:picMk id="12" creationId="{E47B4EF0-CE5C-CA3D-348A-075935994D2E}"/>
          </ac:picMkLst>
        </pc:picChg>
        <pc:picChg chg="add mod">
          <ac:chgData name="Susana Vaz" userId="fc518d44-4f59-4ec0-ba28-3509f9c280c3" providerId="ADAL" clId="{CF168BBA-16D9-4477-95CA-F8FA055BF563}" dt="2024-06-27T21:17:14.673" v="310" actId="1038"/>
          <ac:picMkLst>
            <pc:docMk/>
            <pc:sldMk cId="3406555692" sldId="257"/>
            <ac:picMk id="14" creationId="{11074CE6-A7FB-750F-C5E4-418A4D0288F4}"/>
          </ac:picMkLst>
        </pc:picChg>
        <pc:picChg chg="add mod">
          <ac:chgData name="Susana Vaz" userId="fc518d44-4f59-4ec0-ba28-3509f9c280c3" providerId="ADAL" clId="{CF168BBA-16D9-4477-95CA-F8FA055BF563}" dt="2024-06-27T21:17:25.229" v="320" actId="1038"/>
          <ac:picMkLst>
            <pc:docMk/>
            <pc:sldMk cId="3406555692" sldId="257"/>
            <ac:picMk id="15" creationId="{404E461D-727B-9277-0165-77277E345CC5}"/>
          </ac:picMkLst>
        </pc:picChg>
        <pc:picChg chg="del">
          <ac:chgData name="Susana Vaz" userId="fc518d44-4f59-4ec0-ba28-3509f9c280c3" providerId="ADAL" clId="{CF168BBA-16D9-4477-95CA-F8FA055BF563}" dt="2024-06-27T21:02:10.682" v="113" actId="478"/>
          <ac:picMkLst>
            <pc:docMk/>
            <pc:sldMk cId="3406555692" sldId="257"/>
            <ac:picMk id="16" creationId="{82EAD4D0-032F-47D5-9138-051C953F1E36}"/>
          </ac:picMkLst>
        </pc:picChg>
        <pc:picChg chg="add mod">
          <ac:chgData name="Susana Vaz" userId="fc518d44-4f59-4ec0-ba28-3509f9c280c3" providerId="ADAL" clId="{CF168BBA-16D9-4477-95CA-F8FA055BF563}" dt="2024-06-27T21:32:10.292" v="465" actId="1037"/>
          <ac:picMkLst>
            <pc:docMk/>
            <pc:sldMk cId="3406555692" sldId="257"/>
            <ac:picMk id="17" creationId="{68CF476F-1889-FBC1-5949-E89372B253EE}"/>
          </ac:picMkLst>
        </pc:picChg>
        <pc:picChg chg="mod">
          <ac:chgData name="Susana Vaz" userId="fc518d44-4f59-4ec0-ba28-3509f9c280c3" providerId="ADAL" clId="{CF168BBA-16D9-4477-95CA-F8FA055BF563}" dt="2024-06-27T20:58:57.468" v="59" actId="1037"/>
          <ac:picMkLst>
            <pc:docMk/>
            <pc:sldMk cId="3406555692" sldId="257"/>
            <ac:picMk id="84" creationId="{E7948DCC-C7BB-550E-3B62-4747C16FA22D}"/>
          </ac:picMkLst>
        </pc:picChg>
        <pc:picChg chg="mod">
          <ac:chgData name="Susana Vaz" userId="fc518d44-4f59-4ec0-ba28-3509f9c280c3" providerId="ADAL" clId="{CF168BBA-16D9-4477-95CA-F8FA055BF563}" dt="2024-06-27T21:04:04.283" v="181" actId="1036"/>
          <ac:picMkLst>
            <pc:docMk/>
            <pc:sldMk cId="3406555692" sldId="257"/>
            <ac:picMk id="85" creationId="{4ABEB04E-7D88-B148-0C04-1320379A9982}"/>
          </ac:picMkLst>
        </pc:picChg>
        <pc:picChg chg="mod">
          <ac:chgData name="Susana Vaz" userId="fc518d44-4f59-4ec0-ba28-3509f9c280c3" providerId="ADAL" clId="{CF168BBA-16D9-4477-95CA-F8FA055BF563}" dt="2024-06-27T21:19:55.575" v="333" actId="1036"/>
          <ac:picMkLst>
            <pc:docMk/>
            <pc:sldMk cId="3406555692" sldId="257"/>
            <ac:picMk id="89" creationId="{E7F3E564-A7C3-E592-4BBE-B1AAC9DA6325}"/>
          </ac:picMkLst>
        </pc:picChg>
        <pc:cxnChg chg="mod">
          <ac:chgData name="Susana Vaz" userId="fc518d44-4f59-4ec0-ba28-3509f9c280c3" providerId="ADAL" clId="{CF168BBA-16D9-4477-95CA-F8FA055BF563}" dt="2024-06-27T21:20:04.565" v="345" actId="1036"/>
          <ac:cxnSpMkLst>
            <pc:docMk/>
            <pc:sldMk cId="3406555692" sldId="257"/>
            <ac:cxnSpMk id="10" creationId="{86EC04F0-B2A6-8BF4-9A0E-20944CF5FAA0}"/>
          </ac:cxnSpMkLst>
        </pc:cxnChg>
      </pc:sldChg>
      <pc:sldChg chg="del">
        <pc:chgData name="Susana Vaz" userId="fc518d44-4f59-4ec0-ba28-3509f9c280c3" providerId="ADAL" clId="{CF168BBA-16D9-4477-95CA-F8FA055BF563}" dt="2024-06-27T20:58:38.960" v="1" actId="47"/>
        <pc:sldMkLst>
          <pc:docMk/>
          <pc:sldMk cId="2067082504" sldId="258"/>
        </pc:sldMkLst>
      </pc:sldChg>
      <pc:sldChg chg="del">
        <pc:chgData name="Susana Vaz" userId="fc518d44-4f59-4ec0-ba28-3509f9c280c3" providerId="ADAL" clId="{CF168BBA-16D9-4477-95CA-F8FA055BF563}" dt="2024-06-27T20:58:40.717" v="2" actId="47"/>
        <pc:sldMkLst>
          <pc:docMk/>
          <pc:sldMk cId="2302446591" sldId="259"/>
        </pc:sldMkLst>
      </pc:sldChg>
      <pc:sldChg chg="del">
        <pc:chgData name="Susana Vaz" userId="fc518d44-4f59-4ec0-ba28-3509f9c280c3" providerId="ADAL" clId="{CF168BBA-16D9-4477-95CA-F8FA055BF563}" dt="2024-06-27T20:58:43.018" v="3" actId="47"/>
        <pc:sldMkLst>
          <pc:docMk/>
          <pc:sldMk cId="599925793"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1" y="0"/>
            <a:ext cx="2946346" cy="497759"/>
          </a:xfrm>
          <a:prstGeom prst="rect">
            <a:avLst/>
          </a:prstGeom>
        </p:spPr>
        <p:txBody>
          <a:bodyPr vert="horz" lIns="91294" tIns="45647" rIns="91294" bIns="45647" rtlCol="0"/>
          <a:lstStyle>
            <a:lvl1pPr algn="l">
              <a:defRPr sz="1200"/>
            </a:lvl1pPr>
          </a:lstStyle>
          <a:p>
            <a:endParaRPr lang="pt-PT"/>
          </a:p>
        </p:txBody>
      </p:sp>
      <p:sp>
        <p:nvSpPr>
          <p:cNvPr id="3" name="Marcador de Posição da Data 2"/>
          <p:cNvSpPr>
            <a:spLocks noGrp="1"/>
          </p:cNvSpPr>
          <p:nvPr>
            <p:ph type="dt" idx="1"/>
          </p:nvPr>
        </p:nvSpPr>
        <p:spPr>
          <a:xfrm>
            <a:off x="3849744" y="0"/>
            <a:ext cx="2946345" cy="497759"/>
          </a:xfrm>
          <a:prstGeom prst="rect">
            <a:avLst/>
          </a:prstGeom>
        </p:spPr>
        <p:txBody>
          <a:bodyPr vert="horz" lIns="91294" tIns="45647" rIns="91294" bIns="45647" rtlCol="0"/>
          <a:lstStyle>
            <a:lvl1pPr algn="r">
              <a:defRPr sz="1200"/>
            </a:lvl1pPr>
          </a:lstStyle>
          <a:p>
            <a:fld id="{5CC3FBBB-51CC-4B98-BB1F-D104457632E7}" type="datetimeFigureOut">
              <a:rPr lang="pt-PT" smtClean="0"/>
              <a:t>27/06/2024</a:t>
            </a:fld>
            <a:endParaRPr lang="pt-PT"/>
          </a:p>
        </p:txBody>
      </p:sp>
      <p:sp>
        <p:nvSpPr>
          <p:cNvPr id="4" name="Marcador de Posição da Imagem do Diapositivo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294" tIns="45647" rIns="91294" bIns="45647" rtlCol="0" anchor="ctr"/>
          <a:lstStyle/>
          <a:p>
            <a:endParaRPr lang="pt-PT"/>
          </a:p>
        </p:txBody>
      </p:sp>
      <p:sp>
        <p:nvSpPr>
          <p:cNvPr id="5" name="Marcador de Posição de Notas 4"/>
          <p:cNvSpPr>
            <a:spLocks noGrp="1"/>
          </p:cNvSpPr>
          <p:nvPr>
            <p:ph type="body" sz="quarter" idx="3"/>
          </p:nvPr>
        </p:nvSpPr>
        <p:spPr>
          <a:xfrm>
            <a:off x="679927" y="4777848"/>
            <a:ext cx="5437822" cy="3907564"/>
          </a:xfrm>
          <a:prstGeom prst="rect">
            <a:avLst/>
          </a:prstGeom>
        </p:spPr>
        <p:txBody>
          <a:bodyPr vert="horz" lIns="91294" tIns="45647" rIns="91294" bIns="45647" rtlCol="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1" y="9428880"/>
            <a:ext cx="2946346" cy="497759"/>
          </a:xfrm>
          <a:prstGeom prst="rect">
            <a:avLst/>
          </a:prstGeom>
        </p:spPr>
        <p:txBody>
          <a:bodyPr vert="horz" lIns="91294" tIns="45647" rIns="91294" bIns="45647"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49744" y="9428880"/>
            <a:ext cx="2946345" cy="497759"/>
          </a:xfrm>
          <a:prstGeom prst="rect">
            <a:avLst/>
          </a:prstGeom>
        </p:spPr>
        <p:txBody>
          <a:bodyPr vert="horz" lIns="91294" tIns="45647" rIns="91294" bIns="45647" rtlCol="0" anchor="b"/>
          <a:lstStyle>
            <a:lvl1pPr algn="r">
              <a:defRPr sz="1200"/>
            </a:lvl1pPr>
          </a:lstStyle>
          <a:p>
            <a:fld id="{CBB15BD7-1B32-42A8-9A5F-5BD3E3ED362A}" type="slidenum">
              <a:rPr lang="pt-PT" smtClean="0"/>
              <a:t>‹nº›</a:t>
            </a:fld>
            <a:endParaRPr lang="pt-PT"/>
          </a:p>
        </p:txBody>
      </p:sp>
    </p:spTree>
    <p:extLst>
      <p:ext uri="{BB962C8B-B14F-4D97-AF65-F5344CB8AC3E}">
        <p14:creationId xmlns:p14="http://schemas.microsoft.com/office/powerpoint/2010/main" val="1668754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pt-PT"/>
              <a:t>Clique para editar o estilo de título do Modelo Global</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PT"/>
              <a:t>Clique para editar o estilo de subtítulo do Modelo Global</a:t>
            </a:r>
            <a:endParaRPr lang="en-US" dirty="0"/>
          </a:p>
        </p:txBody>
      </p:sp>
      <p:sp>
        <p:nvSpPr>
          <p:cNvPr id="4" name="Date Placeholder 3"/>
          <p:cNvSpPr>
            <a:spLocks noGrp="1"/>
          </p:cNvSpPr>
          <p:nvPr>
            <p:ph type="dt" sz="half" idx="10"/>
          </p:nvPr>
        </p:nvSpPr>
        <p:spPr/>
        <p:txBody>
          <a:bodyPr/>
          <a:lstStyle/>
          <a:p>
            <a:fld id="{301D0BD0-C6B7-43FE-9DCB-8C40671B71CD}" type="datetimeFigureOut">
              <a:rPr lang="pt-PT" smtClean="0"/>
              <a:t>27/06/2024</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196360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301D0BD0-C6B7-43FE-9DCB-8C40671B71CD}" type="datetimeFigureOut">
              <a:rPr lang="pt-PT" smtClean="0"/>
              <a:t>27/06/2024</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247223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301D0BD0-C6B7-43FE-9DCB-8C40671B71CD}" type="datetimeFigureOut">
              <a:rPr lang="pt-PT" smtClean="0"/>
              <a:t>27/06/2024</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3695450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301D0BD0-C6B7-43FE-9DCB-8C40671B71CD}" type="datetimeFigureOut">
              <a:rPr lang="pt-PT" smtClean="0"/>
              <a:t>27/06/2024</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2595637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pt-PT"/>
              <a:t>Clique para editar o estilo de título do Modelo Global</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PT"/>
              <a:t>Clique para editar os estilos do texto de Modelo Global</a:t>
            </a:r>
          </a:p>
        </p:txBody>
      </p:sp>
      <p:sp>
        <p:nvSpPr>
          <p:cNvPr id="4" name="Date Placeholder 3"/>
          <p:cNvSpPr>
            <a:spLocks noGrp="1"/>
          </p:cNvSpPr>
          <p:nvPr>
            <p:ph type="dt" sz="half" idx="10"/>
          </p:nvPr>
        </p:nvSpPr>
        <p:spPr/>
        <p:txBody>
          <a:bodyPr/>
          <a:lstStyle/>
          <a:p>
            <a:fld id="{301D0BD0-C6B7-43FE-9DCB-8C40671B71CD}" type="datetimeFigureOut">
              <a:rPr lang="pt-PT" smtClean="0"/>
              <a:t>27/06/2024</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3927633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301D0BD0-C6B7-43FE-9DCB-8C40671B71CD}" type="datetimeFigureOut">
              <a:rPr lang="pt-PT" smtClean="0"/>
              <a:t>27/06/2024</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3992781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PT"/>
              <a:t>Clique para editar os estilos do texto de Modelo Global</a:t>
            </a:r>
          </a:p>
        </p:txBody>
      </p:sp>
      <p:sp>
        <p:nvSpPr>
          <p:cNvPr id="4" name="Content Placeholder 3"/>
          <p:cNvSpPr>
            <a:spLocks noGrp="1"/>
          </p:cNvSpPr>
          <p:nvPr>
            <p:ph sz="half" idx="2"/>
          </p:nvPr>
        </p:nvSpPr>
        <p:spPr>
          <a:xfrm>
            <a:off x="472381" y="3618442"/>
            <a:ext cx="2901255" cy="5322183"/>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PT"/>
              <a:t>Clique para editar os estilos do texto de Modelo Global</a:t>
            </a:r>
          </a:p>
        </p:txBody>
      </p:sp>
      <p:sp>
        <p:nvSpPr>
          <p:cNvPr id="6" name="Content Placeholder 5"/>
          <p:cNvSpPr>
            <a:spLocks noGrp="1"/>
          </p:cNvSpPr>
          <p:nvPr>
            <p:ph sz="quarter" idx="4"/>
          </p:nvPr>
        </p:nvSpPr>
        <p:spPr>
          <a:xfrm>
            <a:off x="3471863" y="3618442"/>
            <a:ext cx="2915543" cy="5322183"/>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301D0BD0-C6B7-43FE-9DCB-8C40671B71CD}" type="datetimeFigureOut">
              <a:rPr lang="pt-PT" smtClean="0"/>
              <a:t>27/06/2024</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292783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Date Placeholder 2"/>
          <p:cNvSpPr>
            <a:spLocks noGrp="1"/>
          </p:cNvSpPr>
          <p:nvPr>
            <p:ph type="dt" sz="half" idx="10"/>
          </p:nvPr>
        </p:nvSpPr>
        <p:spPr/>
        <p:txBody>
          <a:bodyPr/>
          <a:lstStyle/>
          <a:p>
            <a:fld id="{301D0BD0-C6B7-43FE-9DCB-8C40671B71CD}" type="datetimeFigureOut">
              <a:rPr lang="pt-PT" smtClean="0"/>
              <a:t>27/06/2024</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239884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1D0BD0-C6B7-43FE-9DCB-8C40671B71CD}" type="datetimeFigureOut">
              <a:rPr lang="pt-PT" smtClean="0"/>
              <a:t>27/06/2024</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6764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PT"/>
              <a:t>Clique para editar o estilo de título do Modelo Global</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301D0BD0-C6B7-43FE-9DCB-8C40671B71CD}" type="datetimeFigureOut">
              <a:rPr lang="pt-PT" smtClean="0"/>
              <a:t>27/06/2024</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3193263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t-PT"/>
              <a:t>Clique no ícone para adicionar uma imagem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301D0BD0-C6B7-43FE-9DCB-8C40671B71CD}" type="datetimeFigureOut">
              <a:rPr lang="pt-PT" smtClean="0"/>
              <a:t>27/06/2024</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E2B9547D-A69A-4719-BFBF-7719FA2EE482}" type="slidenum">
              <a:rPr lang="pt-PT" smtClean="0"/>
              <a:t>‹nº›</a:t>
            </a:fld>
            <a:endParaRPr lang="pt-PT"/>
          </a:p>
        </p:txBody>
      </p:sp>
    </p:spTree>
    <p:extLst>
      <p:ext uri="{BB962C8B-B14F-4D97-AF65-F5344CB8AC3E}">
        <p14:creationId xmlns:p14="http://schemas.microsoft.com/office/powerpoint/2010/main" val="3066769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01D0BD0-C6B7-43FE-9DCB-8C40671B71CD}" type="datetimeFigureOut">
              <a:rPr lang="pt-PT" smtClean="0"/>
              <a:t>27/06/2024</a:t>
            </a:fld>
            <a:endParaRPr lang="pt-PT"/>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2B9547D-A69A-4719-BFBF-7719FA2EE482}" type="slidenum">
              <a:rPr lang="pt-PT" smtClean="0"/>
              <a:t>‹nº›</a:t>
            </a:fld>
            <a:endParaRPr lang="pt-PT"/>
          </a:p>
        </p:txBody>
      </p:sp>
    </p:spTree>
    <p:extLst>
      <p:ext uri="{BB962C8B-B14F-4D97-AF65-F5344CB8AC3E}">
        <p14:creationId xmlns:p14="http://schemas.microsoft.com/office/powerpoint/2010/main" val="24538163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0.svg"/><Relationship Id="rId18" Type="http://schemas.openxmlformats.org/officeDocument/2006/relationships/image" Target="../media/image15.png"/><Relationship Id="rId3" Type="http://schemas.openxmlformats.org/officeDocument/2006/relationships/image" Target="../media/image2.jpeg"/><Relationship Id="rId7" Type="http://schemas.openxmlformats.org/officeDocument/2006/relationships/image" Target="../media/image5.png"/><Relationship Id="rId12" Type="http://schemas.openxmlformats.org/officeDocument/2006/relationships/image" Target="../media/image9.png"/><Relationship Id="rId17" Type="http://schemas.openxmlformats.org/officeDocument/2006/relationships/image" Target="../media/image14.svg"/><Relationship Id="rId2" Type="http://schemas.openxmlformats.org/officeDocument/2006/relationships/image" Target="../media/image1.jpeg"/><Relationship Id="rId16"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8.svg"/><Relationship Id="rId5" Type="http://schemas.openxmlformats.org/officeDocument/2006/relationships/image" Target="../media/image3.png"/><Relationship Id="rId15" Type="http://schemas.openxmlformats.org/officeDocument/2006/relationships/image" Target="../media/image12.svg"/><Relationship Id="rId10" Type="http://schemas.openxmlformats.org/officeDocument/2006/relationships/image" Target="../media/image7.png"/><Relationship Id="rId19" Type="http://schemas.openxmlformats.org/officeDocument/2006/relationships/image" Target="../media/image16.svg"/><Relationship Id="rId4" Type="http://schemas.openxmlformats.org/officeDocument/2006/relationships/hyperlink" Target="https://dre.pt/home/-/dre/134505606/details/maximized" TargetMode="External"/><Relationship Id="rId9" Type="http://schemas.openxmlformats.org/officeDocument/2006/relationships/hyperlink" Target="http://www.ers.pt/" TargetMode="External"/><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Retângulo: Cantos Arredondados 104">
            <a:extLst>
              <a:ext uri="{FF2B5EF4-FFF2-40B4-BE49-F238E27FC236}">
                <a16:creationId xmlns:a16="http://schemas.microsoft.com/office/drawing/2014/main" id="{B1565892-B564-486D-BEC3-0FE2547D2405}"/>
              </a:ext>
            </a:extLst>
          </p:cNvPr>
          <p:cNvSpPr/>
          <p:nvPr/>
        </p:nvSpPr>
        <p:spPr>
          <a:xfrm>
            <a:off x="2372920" y="5543613"/>
            <a:ext cx="1638274" cy="432000"/>
          </a:xfrm>
          <a:prstGeom prst="roundRect">
            <a:avLst>
              <a:gd name="adj" fmla="val 48878"/>
            </a:avLst>
          </a:prstGeom>
          <a:solidFill>
            <a:schemeClr val="bg1"/>
          </a:solidFill>
          <a:ln w="9525">
            <a:solidFill>
              <a:srgbClr val="6366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lgn="ctr"/>
            <a:endParaRPr lang="pt-PT" sz="700" b="1" dirty="0">
              <a:solidFill>
                <a:schemeClr val="tx1"/>
              </a:solidFill>
              <a:latin typeface="Arial" panose="020B0604020202020204" pitchFamily="34" charset="0"/>
              <a:cs typeface="Arial" panose="020B0604020202020204" pitchFamily="34" charset="0"/>
            </a:endParaRPr>
          </a:p>
        </p:txBody>
      </p:sp>
      <p:pic>
        <p:nvPicPr>
          <p:cNvPr id="5" name="Picture 2">
            <a:extLst>
              <a:ext uri="{FF2B5EF4-FFF2-40B4-BE49-F238E27FC236}">
                <a16:creationId xmlns:a16="http://schemas.microsoft.com/office/drawing/2014/main" id="{6B0DD1DF-0623-4934-80E1-7624F1820B6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3270" b="52742"/>
          <a:stretch/>
        </p:blipFill>
        <p:spPr bwMode="auto">
          <a:xfrm>
            <a:off x="1" y="90372"/>
            <a:ext cx="4446740" cy="88999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a:extLst>
              <a:ext uri="{FF2B5EF4-FFF2-40B4-BE49-F238E27FC236}">
                <a16:creationId xmlns:a16="http://schemas.microsoft.com/office/drawing/2014/main" id="{D2726FCC-FE2D-42C0-B7F1-86BDF67362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2742"/>
          <a:stretch>
            <a:fillRect/>
          </a:stretch>
        </p:blipFill>
        <p:spPr bwMode="auto">
          <a:xfrm>
            <a:off x="4208745" y="90372"/>
            <a:ext cx="2649255" cy="889998"/>
          </a:xfrm>
          <a:prstGeom prst="rect">
            <a:avLst/>
          </a:prstGeom>
          <a:noFill/>
          <a:extLst>
            <a:ext uri="{909E8E84-426E-40DD-AFC4-6F175D3DCCD1}">
              <a14:hiddenFill xmlns:a14="http://schemas.microsoft.com/office/drawing/2010/main">
                <a:solidFill>
                  <a:srgbClr val="FFFFFF"/>
                </a:solidFill>
              </a14:hiddenFill>
            </a:ext>
          </a:extLst>
        </p:spPr>
      </p:pic>
      <p:sp>
        <p:nvSpPr>
          <p:cNvPr id="9" name="Retângulo 8">
            <a:extLst>
              <a:ext uri="{FF2B5EF4-FFF2-40B4-BE49-F238E27FC236}">
                <a16:creationId xmlns:a16="http://schemas.microsoft.com/office/drawing/2014/main" id="{89D49DC4-0F1D-4A5A-986B-46EA8084F0A0}"/>
              </a:ext>
            </a:extLst>
          </p:cNvPr>
          <p:cNvSpPr/>
          <p:nvPr/>
        </p:nvSpPr>
        <p:spPr>
          <a:xfrm>
            <a:off x="0" y="-9331"/>
            <a:ext cx="6861175" cy="185223"/>
          </a:xfrm>
          <a:prstGeom prst="rect">
            <a:avLst/>
          </a:prstGeom>
          <a:solidFill>
            <a:srgbClr val="E4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1" name="CaixaDeTexto 10">
            <a:extLst>
              <a:ext uri="{FF2B5EF4-FFF2-40B4-BE49-F238E27FC236}">
                <a16:creationId xmlns:a16="http://schemas.microsoft.com/office/drawing/2014/main" id="{0BFFCA8D-B598-4BF6-A467-4AEC7D86CC26}"/>
              </a:ext>
            </a:extLst>
          </p:cNvPr>
          <p:cNvSpPr txBox="1"/>
          <p:nvPr/>
        </p:nvSpPr>
        <p:spPr>
          <a:xfrm>
            <a:off x="911438" y="248198"/>
            <a:ext cx="4994062" cy="338554"/>
          </a:xfrm>
          <a:prstGeom prst="rect">
            <a:avLst/>
          </a:prstGeom>
          <a:noFill/>
        </p:spPr>
        <p:txBody>
          <a:bodyPr wrap="square" rtlCol="0">
            <a:spAutoFit/>
          </a:bodyPr>
          <a:lstStyle/>
          <a:p>
            <a:pPr algn="ctr"/>
            <a:r>
              <a:rPr lang="pt-PT" sz="1600" b="1" dirty="0">
                <a:solidFill>
                  <a:srgbClr val="63666A"/>
                </a:solidFill>
                <a:latin typeface="Arial" panose="020B0604020202020204" pitchFamily="34" charset="0"/>
                <a:cs typeface="Arial" panose="020B0604020202020204" pitchFamily="34" charset="0"/>
              </a:rPr>
              <a:t>Autorização de práticas de Exposições Médicas</a:t>
            </a:r>
            <a:endParaRPr lang="pt-PT" sz="1600" dirty="0">
              <a:latin typeface="Arial" panose="020B0604020202020204" pitchFamily="34" charset="0"/>
              <a:cs typeface="Arial" panose="020B0604020202020204" pitchFamily="34" charset="0"/>
            </a:endParaRPr>
          </a:p>
        </p:txBody>
      </p:sp>
      <p:sp>
        <p:nvSpPr>
          <p:cNvPr id="13" name="CaixaDeTexto 12">
            <a:extLst>
              <a:ext uri="{FF2B5EF4-FFF2-40B4-BE49-F238E27FC236}">
                <a16:creationId xmlns:a16="http://schemas.microsoft.com/office/drawing/2014/main" id="{47BA9BAD-E397-42E6-A103-C77C55228E28}"/>
              </a:ext>
            </a:extLst>
          </p:cNvPr>
          <p:cNvSpPr txBox="1"/>
          <p:nvPr/>
        </p:nvSpPr>
        <p:spPr>
          <a:xfrm>
            <a:off x="730250" y="668605"/>
            <a:ext cx="5403850" cy="261610"/>
          </a:xfrm>
          <a:prstGeom prst="rect">
            <a:avLst/>
          </a:prstGeom>
          <a:noFill/>
        </p:spPr>
        <p:txBody>
          <a:bodyPr wrap="square" rtlCol="0">
            <a:spAutoFit/>
          </a:bodyPr>
          <a:lstStyle/>
          <a:p>
            <a:pPr algn="ctr"/>
            <a:r>
              <a:rPr lang="pt-PT" sz="1100" b="1" dirty="0">
                <a:solidFill>
                  <a:srgbClr val="63666A"/>
                </a:solidFill>
                <a:latin typeface="Arial" panose="020B0604020202020204" pitchFamily="34" charset="0"/>
                <a:cs typeface="Arial" panose="020B0604020202020204" pitchFamily="34" charset="0"/>
              </a:rPr>
              <a:t>REGISTO | LICENÇA</a:t>
            </a:r>
          </a:p>
        </p:txBody>
      </p:sp>
      <p:sp>
        <p:nvSpPr>
          <p:cNvPr id="27" name="Retângulo 26">
            <a:hlinkClick r:id="rId4"/>
            <a:extLst>
              <a:ext uri="{FF2B5EF4-FFF2-40B4-BE49-F238E27FC236}">
                <a16:creationId xmlns:a16="http://schemas.microsoft.com/office/drawing/2014/main" id="{FCEC088C-FE3D-4645-A3E3-A224715C46AA}"/>
              </a:ext>
            </a:extLst>
          </p:cNvPr>
          <p:cNvSpPr/>
          <p:nvPr/>
        </p:nvSpPr>
        <p:spPr>
          <a:xfrm>
            <a:off x="4114799" y="10615620"/>
            <a:ext cx="1362075" cy="9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54" name="Retângulo: Cantos Arredondados 53">
            <a:extLst>
              <a:ext uri="{FF2B5EF4-FFF2-40B4-BE49-F238E27FC236}">
                <a16:creationId xmlns:a16="http://schemas.microsoft.com/office/drawing/2014/main" id="{A8299933-537B-4409-90DB-1A92904D32CC}"/>
              </a:ext>
            </a:extLst>
          </p:cNvPr>
          <p:cNvSpPr/>
          <p:nvPr/>
        </p:nvSpPr>
        <p:spPr>
          <a:xfrm>
            <a:off x="400049" y="2537833"/>
            <a:ext cx="2256265" cy="2582166"/>
          </a:xfrm>
          <a:prstGeom prst="roundRect">
            <a:avLst>
              <a:gd name="adj" fmla="val 19914"/>
            </a:avLst>
          </a:prstGeom>
          <a:solidFill>
            <a:schemeClr val="bg1"/>
          </a:solidFill>
          <a:ln w="9525">
            <a:solidFill>
              <a:srgbClr val="6366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sz="1801" dirty="0"/>
          </a:p>
        </p:txBody>
      </p:sp>
      <p:sp>
        <p:nvSpPr>
          <p:cNvPr id="63" name="CaixaDeTexto 62">
            <a:extLst>
              <a:ext uri="{FF2B5EF4-FFF2-40B4-BE49-F238E27FC236}">
                <a16:creationId xmlns:a16="http://schemas.microsoft.com/office/drawing/2014/main" id="{1723A335-60B0-4017-A53F-165A2456422D}"/>
              </a:ext>
            </a:extLst>
          </p:cNvPr>
          <p:cNvSpPr txBox="1"/>
          <p:nvPr/>
        </p:nvSpPr>
        <p:spPr>
          <a:xfrm>
            <a:off x="150396" y="2598116"/>
            <a:ext cx="2461996" cy="2654829"/>
          </a:xfrm>
          <a:prstGeom prst="rect">
            <a:avLst/>
          </a:prstGeom>
          <a:noFill/>
        </p:spPr>
        <p:txBody>
          <a:bodyPr wrap="square" rtlCol="0">
            <a:spAutoFit/>
          </a:bodyPr>
          <a:lstStyle/>
          <a:p>
            <a:pPr marL="357188" algn="l" rtl="0">
              <a:lnSpc>
                <a:spcPct val="150000"/>
              </a:lnSpc>
            </a:pPr>
            <a:r>
              <a:rPr lang="pt-PT" sz="800" b="1" i="0" dirty="0">
                <a:solidFill>
                  <a:srgbClr val="000000"/>
                </a:solidFill>
                <a:effectLst/>
                <a:latin typeface="Arial" panose="020B0604020202020204" pitchFamily="34" charset="0"/>
                <a:cs typeface="Arial" panose="020B0604020202020204" pitchFamily="34" charset="0"/>
              </a:rPr>
              <a:t>Estão sujeitas a </a:t>
            </a:r>
            <a:r>
              <a:rPr lang="pt-PT" sz="800" b="1" dirty="0">
                <a:solidFill>
                  <a:srgbClr val="000000"/>
                </a:solidFill>
                <a:latin typeface="Arial" panose="020B0604020202020204" pitchFamily="34" charset="0"/>
                <a:cs typeface="Arial" panose="020B0604020202020204" pitchFamily="34" charset="0"/>
              </a:rPr>
              <a:t>R</a:t>
            </a:r>
            <a:r>
              <a:rPr lang="pt-PT" sz="800" b="1" i="0" dirty="0">
                <a:solidFill>
                  <a:srgbClr val="000000"/>
                </a:solidFill>
                <a:effectLst/>
                <a:latin typeface="Arial" panose="020B0604020202020204" pitchFamily="34" charset="0"/>
                <a:cs typeface="Arial" panose="020B0604020202020204" pitchFamily="34" charset="0"/>
              </a:rPr>
              <a:t>egisto as práticas de:</a:t>
            </a:r>
          </a:p>
          <a:p>
            <a:pPr marL="528638" indent="-171450" algn="l" rtl="0">
              <a:lnSpc>
                <a:spcPct val="150000"/>
              </a:lnSpc>
              <a:buFont typeface="Arial" panose="020B0604020202020204" pitchFamily="34" charset="0"/>
              <a:buChar char="•"/>
            </a:pPr>
            <a:r>
              <a:rPr lang="pt-PT" sz="800" i="0" dirty="0">
                <a:solidFill>
                  <a:srgbClr val="000000"/>
                </a:solidFill>
                <a:effectLst/>
                <a:latin typeface="Arial" panose="020B0604020202020204" pitchFamily="34" charset="0"/>
                <a:cs typeface="Arial" panose="020B0604020202020204" pitchFamily="34" charset="0"/>
              </a:rPr>
              <a:t>Operação de equipamentos de radiodiagnóstico em Medicina Dentária:</a:t>
            </a:r>
          </a:p>
          <a:p>
            <a:pPr marL="814388" lvl="1">
              <a:lnSpc>
                <a:spcPct val="150000"/>
              </a:lnSpc>
            </a:pPr>
            <a:r>
              <a:rPr lang="pt-PT" sz="800" i="0" dirty="0">
                <a:solidFill>
                  <a:srgbClr val="000000"/>
                </a:solidFill>
                <a:effectLst/>
                <a:latin typeface="Arial" panose="020B0604020202020204" pitchFamily="34" charset="0"/>
                <a:cs typeface="Arial" panose="020B0604020202020204" pitchFamily="34" charset="0"/>
              </a:rPr>
              <a:t>- Raio X </a:t>
            </a:r>
            <a:r>
              <a:rPr lang="pt-PT" sz="800" i="0" dirty="0" err="1">
                <a:solidFill>
                  <a:srgbClr val="000000"/>
                </a:solidFill>
                <a:effectLst/>
                <a:latin typeface="Arial" panose="020B0604020202020204" pitchFamily="34" charset="0"/>
                <a:cs typeface="Arial" panose="020B0604020202020204" pitchFamily="34" charset="0"/>
              </a:rPr>
              <a:t>intra-oral</a:t>
            </a:r>
            <a:r>
              <a:rPr lang="pt-PT" sz="800" i="0" dirty="0">
                <a:solidFill>
                  <a:srgbClr val="000000"/>
                </a:solidFill>
                <a:effectLst/>
                <a:latin typeface="Arial" panose="020B0604020202020204" pitchFamily="34" charset="0"/>
                <a:cs typeface="Arial" panose="020B0604020202020204" pitchFamily="34" charset="0"/>
              </a:rPr>
              <a:t>;</a:t>
            </a:r>
          </a:p>
          <a:p>
            <a:pPr marL="814388" lvl="1">
              <a:lnSpc>
                <a:spcPct val="150000"/>
              </a:lnSpc>
            </a:pPr>
            <a:r>
              <a:rPr lang="pt-PT" sz="800" i="0" dirty="0">
                <a:solidFill>
                  <a:srgbClr val="000000"/>
                </a:solidFill>
                <a:effectLst/>
                <a:latin typeface="Arial" panose="020B0604020202020204" pitchFamily="34" charset="0"/>
                <a:cs typeface="Arial" panose="020B0604020202020204" pitchFamily="34" charset="0"/>
              </a:rPr>
              <a:t>- </a:t>
            </a:r>
            <a:r>
              <a:rPr lang="pt-PT" sz="800" i="0" dirty="0" err="1">
                <a:solidFill>
                  <a:srgbClr val="000000"/>
                </a:solidFill>
                <a:effectLst/>
                <a:latin typeface="Arial" panose="020B0604020202020204" pitchFamily="34" charset="0"/>
                <a:cs typeface="Arial" panose="020B0604020202020204" pitchFamily="34" charset="0"/>
              </a:rPr>
              <a:t>Ortopantomógrafo</a:t>
            </a:r>
            <a:r>
              <a:rPr lang="pt-PT" sz="800" i="0" dirty="0">
                <a:solidFill>
                  <a:srgbClr val="000000"/>
                </a:solidFill>
                <a:effectLst/>
                <a:latin typeface="Arial" panose="020B0604020202020204" pitchFamily="34" charset="0"/>
                <a:cs typeface="Arial" panose="020B0604020202020204" pitchFamily="34" charset="0"/>
              </a:rPr>
              <a:t>;</a:t>
            </a:r>
          </a:p>
          <a:p>
            <a:pPr marL="814388" lvl="1">
              <a:lnSpc>
                <a:spcPct val="150000"/>
              </a:lnSpc>
            </a:pPr>
            <a:r>
              <a:rPr lang="pt-PT" sz="800" i="0" dirty="0">
                <a:solidFill>
                  <a:srgbClr val="000000"/>
                </a:solidFill>
                <a:effectLst/>
                <a:latin typeface="Arial" panose="020B0604020202020204" pitchFamily="34" charset="0"/>
                <a:cs typeface="Arial" panose="020B0604020202020204" pitchFamily="34" charset="0"/>
              </a:rPr>
              <a:t>- CBCT dentário.</a:t>
            </a:r>
          </a:p>
          <a:p>
            <a:pPr marL="528638" indent="-171450" algn="l" rtl="0">
              <a:lnSpc>
                <a:spcPct val="150000"/>
              </a:lnSpc>
              <a:buFont typeface="Arial" panose="020B0604020202020204" pitchFamily="34" charset="0"/>
              <a:buChar char="•"/>
            </a:pPr>
            <a:r>
              <a:rPr lang="pt-PT" sz="800" dirty="0">
                <a:solidFill>
                  <a:srgbClr val="000000"/>
                </a:solidFill>
                <a:latin typeface="Arial" panose="020B0604020202020204" pitchFamily="34" charset="0"/>
                <a:cs typeface="Arial" panose="020B0604020202020204" pitchFamily="34" charset="0"/>
              </a:rPr>
              <a:t>Operação de equipamento de densitometria óssea.</a:t>
            </a:r>
          </a:p>
          <a:p>
            <a:pPr marL="528638" indent="-171450" algn="l" rtl="0">
              <a:lnSpc>
                <a:spcPct val="150000"/>
              </a:lnSpc>
              <a:buFont typeface="Arial" panose="020B0604020202020204" pitchFamily="34" charset="0"/>
              <a:buChar char="•"/>
            </a:pPr>
            <a:endParaRPr lang="pt-PT" sz="800" dirty="0">
              <a:solidFill>
                <a:srgbClr val="000000"/>
              </a:solidFill>
              <a:latin typeface="Arial" panose="020B0604020202020204" pitchFamily="34" charset="0"/>
              <a:cs typeface="Arial" panose="020B0604020202020204" pitchFamily="34" charset="0"/>
            </a:endParaRPr>
          </a:p>
          <a:p>
            <a:pPr marL="357188" algn="just" rtl="0">
              <a:lnSpc>
                <a:spcPct val="150000"/>
              </a:lnSpc>
            </a:pPr>
            <a:r>
              <a:rPr lang="pt-PT" sz="800" dirty="0">
                <a:solidFill>
                  <a:srgbClr val="000000"/>
                </a:solidFill>
                <a:latin typeface="Arial" panose="020B0604020202020204" pitchFamily="34" charset="0"/>
                <a:cs typeface="Arial" panose="020B0604020202020204" pitchFamily="34" charset="0"/>
              </a:rPr>
              <a:t>Para pedido de registo, alteração de registo ou renovação preencha o formulário disponível </a:t>
            </a:r>
            <a:r>
              <a:rPr lang="pt-PT" sz="800" b="1" u="sng" dirty="0">
                <a:uFill>
                  <a:solidFill>
                    <a:srgbClr val="E4002B"/>
                  </a:solidFill>
                </a:uFill>
                <a:latin typeface="Arial" panose="020B0604020202020204" pitchFamily="34" charset="0"/>
                <a:cs typeface="Arial" panose="020B0604020202020204" pitchFamily="34" charset="0"/>
              </a:rPr>
              <a:t>neste </a:t>
            </a:r>
            <a:r>
              <a:rPr lang="pt-PT" sz="800" b="1" i="1" u="sng" dirty="0">
                <a:uFill>
                  <a:solidFill>
                    <a:srgbClr val="E4002B"/>
                  </a:solidFill>
                </a:uFill>
                <a:latin typeface="Arial" panose="020B0604020202020204" pitchFamily="34" charset="0"/>
                <a:cs typeface="Arial" panose="020B0604020202020204" pitchFamily="34" charset="0"/>
              </a:rPr>
              <a:t>link</a:t>
            </a:r>
          </a:p>
          <a:p>
            <a:pPr marL="357188" algn="l" rtl="0">
              <a:lnSpc>
                <a:spcPct val="150000"/>
              </a:lnSpc>
            </a:pPr>
            <a:endParaRPr lang="pt-PT" sz="800" b="1" i="0" dirty="0">
              <a:solidFill>
                <a:srgbClr val="000000"/>
              </a:solidFill>
              <a:effectLst/>
              <a:latin typeface="Arial" panose="020B0604020202020204" pitchFamily="34" charset="0"/>
              <a:cs typeface="Arial" panose="020B0604020202020204" pitchFamily="34" charset="0"/>
            </a:endParaRPr>
          </a:p>
        </p:txBody>
      </p:sp>
      <p:sp>
        <p:nvSpPr>
          <p:cNvPr id="65" name="Retângulo: Cantos Arredondados 64">
            <a:extLst>
              <a:ext uri="{FF2B5EF4-FFF2-40B4-BE49-F238E27FC236}">
                <a16:creationId xmlns:a16="http://schemas.microsoft.com/office/drawing/2014/main" id="{C3E1647A-A52A-4722-B428-7A4BA2624C27}"/>
              </a:ext>
            </a:extLst>
          </p:cNvPr>
          <p:cNvSpPr/>
          <p:nvPr/>
        </p:nvSpPr>
        <p:spPr>
          <a:xfrm>
            <a:off x="3402062" y="2552185"/>
            <a:ext cx="3093983" cy="2620071"/>
          </a:xfrm>
          <a:prstGeom prst="roundRect">
            <a:avLst>
              <a:gd name="adj" fmla="val 9201"/>
            </a:avLst>
          </a:prstGeom>
          <a:solidFill>
            <a:schemeClr val="bg1"/>
          </a:solidFill>
          <a:ln w="9525">
            <a:solidFill>
              <a:srgbClr val="6366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sz="1801" dirty="0"/>
          </a:p>
        </p:txBody>
      </p:sp>
      <p:sp>
        <p:nvSpPr>
          <p:cNvPr id="66" name="CaixaDeTexto 65">
            <a:extLst>
              <a:ext uri="{FF2B5EF4-FFF2-40B4-BE49-F238E27FC236}">
                <a16:creationId xmlns:a16="http://schemas.microsoft.com/office/drawing/2014/main" id="{DA50C806-B5AE-48A4-8EDD-7AFC967AB076}"/>
              </a:ext>
            </a:extLst>
          </p:cNvPr>
          <p:cNvSpPr txBox="1"/>
          <p:nvPr/>
        </p:nvSpPr>
        <p:spPr>
          <a:xfrm>
            <a:off x="3525120" y="2655733"/>
            <a:ext cx="2932831" cy="2554545"/>
          </a:xfrm>
          <a:prstGeom prst="rect">
            <a:avLst/>
          </a:prstGeom>
          <a:noFill/>
        </p:spPr>
        <p:txBody>
          <a:bodyPr wrap="square" rtlCol="0">
            <a:spAutoFit/>
          </a:bodyPr>
          <a:lstStyle/>
          <a:p>
            <a:pPr algn="just"/>
            <a:r>
              <a:rPr lang="pt-PT" sz="800" b="1" dirty="0">
                <a:solidFill>
                  <a:srgbClr val="000000"/>
                </a:solidFill>
                <a:latin typeface="Arial" panose="020B0604020202020204" pitchFamily="34" charset="0"/>
                <a:cs typeface="Arial" panose="020B0604020202020204" pitchFamily="34" charset="0"/>
              </a:rPr>
              <a:t>Estão sujeitas a Licença as práticas de:</a:t>
            </a:r>
          </a:p>
          <a:p>
            <a:pPr marL="171450" indent="-171450" algn="just">
              <a:buFont typeface="Arial" panose="020B0604020202020204" pitchFamily="34" charset="0"/>
              <a:buChar char="•"/>
            </a:pPr>
            <a:endParaRPr lang="pt-PT" sz="800" b="1" dirty="0">
              <a:solidFill>
                <a:srgbClr val="000000"/>
              </a:solidFill>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800" dirty="0">
                <a:solidFill>
                  <a:srgbClr val="000000"/>
                </a:solidFill>
                <a:latin typeface="Arial" panose="020B0604020202020204" pitchFamily="34" charset="0"/>
                <a:cs typeface="Arial" panose="020B0604020202020204" pitchFamily="34" charset="0"/>
              </a:rPr>
              <a:t>Operação de geradores de radiações ionizantes ou aceleradores ou fontes radioativas para exposição médica – </a:t>
            </a:r>
            <a:r>
              <a:rPr lang="pt-PT" sz="800" b="1" u="sng" dirty="0">
                <a:uFill>
                  <a:solidFill>
                    <a:srgbClr val="E4002B"/>
                  </a:solidFill>
                </a:uFill>
                <a:latin typeface="Arial" panose="020B0604020202020204" pitchFamily="34" charset="0"/>
                <a:cs typeface="Arial" panose="020B0604020202020204" pitchFamily="34" charset="0"/>
              </a:rPr>
              <a:t>ver lista de equipamentos 1</a:t>
            </a:r>
            <a:endParaRPr lang="pt-PT" sz="800" dirty="0">
              <a:solidFill>
                <a:srgbClr val="000000"/>
              </a:solidFill>
              <a:latin typeface="Arial" panose="020B0604020202020204" pitchFamily="34" charset="0"/>
              <a:cs typeface="Arial" panose="020B0604020202020204" pitchFamily="34" charset="0"/>
            </a:endParaRPr>
          </a:p>
          <a:p>
            <a:pPr algn="just"/>
            <a:r>
              <a:rPr lang="pt-PT" sz="800" dirty="0">
                <a:solidFill>
                  <a:srgbClr val="000000"/>
                </a:solidFill>
                <a:latin typeface="Arial" panose="020B0604020202020204" pitchFamily="34" charset="0"/>
                <a:cs typeface="Arial" panose="020B0604020202020204" pitchFamily="34" charset="0"/>
              </a:rPr>
              <a:t> </a:t>
            </a:r>
          </a:p>
          <a:p>
            <a:pPr marL="171450" indent="-171450" algn="just">
              <a:buFont typeface="Arial" panose="020B0604020202020204" pitchFamily="34" charset="0"/>
              <a:buChar char="•"/>
            </a:pPr>
            <a:r>
              <a:rPr lang="pt-PT" sz="800" dirty="0">
                <a:solidFill>
                  <a:srgbClr val="000000"/>
                </a:solidFill>
                <a:latin typeface="Arial" panose="020B0604020202020204" pitchFamily="34" charset="0"/>
                <a:cs typeface="Arial" panose="020B0604020202020204" pitchFamily="34" charset="0"/>
              </a:rPr>
              <a:t>Administração deliberada de substâncias radioativas a pessoas e, na medida em que afete a proteção dos seres humanos contra as radiações, para fins de diagnóstico médico, tratamento ou investigação - </a:t>
            </a:r>
            <a:r>
              <a:rPr lang="pt-PT" sz="800" b="1" u="sng" dirty="0">
                <a:uFill>
                  <a:solidFill>
                    <a:srgbClr val="E4002B"/>
                  </a:solidFill>
                </a:uFill>
                <a:latin typeface="Arial" panose="020B0604020202020204" pitchFamily="34" charset="0"/>
                <a:cs typeface="Arial" panose="020B0604020202020204" pitchFamily="34" charset="0"/>
              </a:rPr>
              <a:t>ver lista de equipamentos 2</a:t>
            </a:r>
          </a:p>
          <a:p>
            <a:pPr algn="just"/>
            <a:endParaRPr lang="pt-PT" sz="800" dirty="0">
              <a:solidFill>
                <a:srgbClr val="000000"/>
              </a:solidFill>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800" dirty="0">
                <a:solidFill>
                  <a:srgbClr val="000000"/>
                </a:solidFill>
                <a:latin typeface="Arial" panose="020B0604020202020204" pitchFamily="34" charset="0"/>
                <a:cs typeface="Arial" panose="020B0604020202020204" pitchFamily="34" charset="0"/>
              </a:rPr>
              <a:t>Qualquer prática que envolva fontes radioativas seladas.</a:t>
            </a:r>
          </a:p>
          <a:p>
            <a:pPr algn="just"/>
            <a:r>
              <a:rPr lang="pt-PT" sz="800" dirty="0">
                <a:solidFill>
                  <a:srgbClr val="000000"/>
                </a:solidFill>
                <a:latin typeface="Arial" panose="020B0604020202020204" pitchFamily="34" charset="0"/>
                <a:cs typeface="Arial" panose="020B0604020202020204" pitchFamily="34" charset="0"/>
              </a:rPr>
              <a:t> </a:t>
            </a:r>
          </a:p>
          <a:p>
            <a:pPr algn="just"/>
            <a:r>
              <a:rPr lang="pt-PT" sz="800" b="1" dirty="0">
                <a:solidFill>
                  <a:srgbClr val="000000"/>
                </a:solidFill>
                <a:latin typeface="Arial" panose="020B0604020202020204" pitchFamily="34" charset="0"/>
                <a:cs typeface="Arial" panose="020B0604020202020204" pitchFamily="34" charset="0"/>
              </a:rPr>
              <a:t>Nota:</a:t>
            </a:r>
            <a:r>
              <a:rPr lang="pt-PT" sz="800" dirty="0">
                <a:solidFill>
                  <a:srgbClr val="000000"/>
                </a:solidFill>
                <a:latin typeface="Arial" panose="020B0604020202020204" pitchFamily="34" charset="0"/>
                <a:cs typeface="Arial" panose="020B0604020202020204" pitchFamily="34" charset="0"/>
              </a:rPr>
              <a:t> No caso de não ser passível a escolha da prática/equipamento disponíveis no formulário, remeter email para: </a:t>
            </a:r>
            <a:r>
              <a:rPr lang="pt-PT" sz="800" b="1" dirty="0">
                <a:latin typeface="Arial" panose="020B0604020202020204" pitchFamily="34" charset="0"/>
                <a:cs typeface="Arial" panose="020B0604020202020204" pitchFamily="34" charset="0"/>
              </a:rPr>
              <a:t>protecao.radiologica@ers.pt </a:t>
            </a:r>
          </a:p>
          <a:p>
            <a:pPr algn="just"/>
            <a:endParaRPr lang="pt-PT" sz="800" dirty="0">
              <a:solidFill>
                <a:srgbClr val="000000"/>
              </a:solidFill>
              <a:latin typeface="Arial" panose="020B0604020202020204" pitchFamily="34" charset="0"/>
              <a:cs typeface="Arial" panose="020B0604020202020204" pitchFamily="34" charset="0"/>
            </a:endParaRPr>
          </a:p>
          <a:p>
            <a:pPr algn="just"/>
            <a:r>
              <a:rPr lang="pt-PT" sz="800" dirty="0">
                <a:solidFill>
                  <a:srgbClr val="000000"/>
                </a:solidFill>
                <a:latin typeface="Arial" panose="020B0604020202020204" pitchFamily="34" charset="0"/>
                <a:cs typeface="Arial" panose="020B0604020202020204" pitchFamily="34" charset="0"/>
              </a:rPr>
              <a:t>Para pedido de licença, alteração de licença ou renovação preencha o formulário disponível </a:t>
            </a:r>
            <a:r>
              <a:rPr lang="pt-PT" sz="800" b="1" u="sng" dirty="0">
                <a:uFill>
                  <a:solidFill>
                    <a:srgbClr val="E4002B"/>
                  </a:solidFill>
                </a:uFill>
                <a:latin typeface="Arial" panose="020B0604020202020204" pitchFamily="34" charset="0"/>
                <a:cs typeface="Arial" panose="020B0604020202020204" pitchFamily="34" charset="0"/>
              </a:rPr>
              <a:t>neste </a:t>
            </a:r>
            <a:r>
              <a:rPr lang="pt-PT" sz="800" b="1" i="1" u="sng" dirty="0">
                <a:uFill>
                  <a:solidFill>
                    <a:srgbClr val="E4002B"/>
                  </a:solidFill>
                </a:uFill>
                <a:latin typeface="Arial" panose="020B0604020202020204" pitchFamily="34" charset="0"/>
                <a:cs typeface="Arial" panose="020B0604020202020204" pitchFamily="34" charset="0"/>
              </a:rPr>
              <a:t>link</a:t>
            </a:r>
          </a:p>
        </p:txBody>
      </p:sp>
      <p:cxnSp>
        <p:nvCxnSpPr>
          <p:cNvPr id="137" name="Conexão reta 136">
            <a:extLst>
              <a:ext uri="{FF2B5EF4-FFF2-40B4-BE49-F238E27FC236}">
                <a16:creationId xmlns:a16="http://schemas.microsoft.com/office/drawing/2014/main" id="{91293B22-ACAE-4DB0-9493-FA067D3A7C6D}"/>
              </a:ext>
            </a:extLst>
          </p:cNvPr>
          <p:cNvCxnSpPr>
            <a:cxnSpLocks/>
          </p:cNvCxnSpPr>
          <p:nvPr/>
        </p:nvCxnSpPr>
        <p:spPr>
          <a:xfrm flipV="1">
            <a:off x="1537250" y="5439331"/>
            <a:ext cx="3298525" cy="4541"/>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cxnSp>
        <p:nvCxnSpPr>
          <p:cNvPr id="140" name="Conexão reta 139">
            <a:extLst>
              <a:ext uri="{FF2B5EF4-FFF2-40B4-BE49-F238E27FC236}">
                <a16:creationId xmlns:a16="http://schemas.microsoft.com/office/drawing/2014/main" id="{989BDE92-A7C8-49BA-BED5-719FAFE01CA8}"/>
              </a:ext>
            </a:extLst>
          </p:cNvPr>
          <p:cNvCxnSpPr>
            <a:cxnSpLocks/>
          </p:cNvCxnSpPr>
          <p:nvPr/>
        </p:nvCxnSpPr>
        <p:spPr>
          <a:xfrm>
            <a:off x="4831013" y="5352764"/>
            <a:ext cx="2382" cy="91108"/>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cxnSp>
        <p:nvCxnSpPr>
          <p:cNvPr id="141" name="Conexão reta 140">
            <a:extLst>
              <a:ext uri="{FF2B5EF4-FFF2-40B4-BE49-F238E27FC236}">
                <a16:creationId xmlns:a16="http://schemas.microsoft.com/office/drawing/2014/main" id="{75C6B291-A5FD-4037-B24C-8B65533601F1}"/>
              </a:ext>
            </a:extLst>
          </p:cNvPr>
          <p:cNvCxnSpPr>
            <a:cxnSpLocks/>
          </p:cNvCxnSpPr>
          <p:nvPr/>
        </p:nvCxnSpPr>
        <p:spPr>
          <a:xfrm>
            <a:off x="3192057" y="5449912"/>
            <a:ext cx="0" cy="87351"/>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7740CB6A-CB73-4873-AA0B-C8718BC4FE10}"/>
              </a:ext>
            </a:extLst>
          </p:cNvPr>
          <p:cNvSpPr>
            <a:spLocks noChangeAspect="1"/>
          </p:cNvSpPr>
          <p:nvPr/>
        </p:nvSpPr>
        <p:spPr>
          <a:xfrm>
            <a:off x="2371564" y="5542863"/>
            <a:ext cx="432000" cy="432000"/>
          </a:xfrm>
          <a:prstGeom prst="ellipse">
            <a:avLst/>
          </a:prstGeom>
          <a:solidFill>
            <a:schemeClr val="bg1"/>
          </a:solidFill>
          <a:ln w="9525">
            <a:solidFill>
              <a:srgbClr val="6366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sz="1801" dirty="0"/>
          </a:p>
        </p:txBody>
      </p:sp>
      <p:sp>
        <p:nvSpPr>
          <p:cNvPr id="146" name="CaixaDeTexto 145">
            <a:extLst>
              <a:ext uri="{FF2B5EF4-FFF2-40B4-BE49-F238E27FC236}">
                <a16:creationId xmlns:a16="http://schemas.microsoft.com/office/drawing/2014/main" id="{51478AD9-CB73-42E2-BF15-29AC116617FB}"/>
              </a:ext>
            </a:extLst>
          </p:cNvPr>
          <p:cNvSpPr txBox="1"/>
          <p:nvPr/>
        </p:nvSpPr>
        <p:spPr>
          <a:xfrm>
            <a:off x="2493143" y="5665842"/>
            <a:ext cx="1638274" cy="200055"/>
          </a:xfrm>
          <a:prstGeom prst="rect">
            <a:avLst/>
          </a:prstGeom>
          <a:noFill/>
        </p:spPr>
        <p:txBody>
          <a:bodyPr wrap="square" rtlCol="0">
            <a:spAutoFit/>
          </a:bodyPr>
          <a:lstStyle/>
          <a:p>
            <a:pPr marL="177800" marR="0" lvl="0" indent="0" algn="ctr" defTabSz="457200" rtl="0" eaLnBrk="1" fontAlgn="auto" latinLnBrk="0" hangingPunct="1">
              <a:lnSpc>
                <a:spcPct val="100000"/>
              </a:lnSpc>
              <a:spcBef>
                <a:spcPts val="0"/>
              </a:spcBef>
              <a:spcAft>
                <a:spcPts val="0"/>
              </a:spcAft>
              <a:buClrTx/>
              <a:buSzTx/>
              <a:buFontTx/>
              <a:buNone/>
              <a:tabLst/>
              <a:defRPr/>
            </a:pPr>
            <a:r>
              <a:rPr lang="pt-PT" sz="700" b="1" dirty="0">
                <a:solidFill>
                  <a:srgbClr val="63666A"/>
                </a:solidFill>
                <a:latin typeface="Arial" panose="020B0604020202020204" pitchFamily="34" charset="0"/>
                <a:cs typeface="Arial" panose="020B0604020202020204" pitchFamily="34" charset="0"/>
              </a:rPr>
              <a:t>Para submissão do pedido:</a:t>
            </a:r>
            <a:endParaRPr kumimoji="0" lang="pt-PT" sz="700" b="1" i="0" u="none" strike="noStrike" kern="1200" cap="none" spc="0" normalizeH="0" baseline="0" noProof="0" dirty="0">
              <a:ln>
                <a:noFill/>
              </a:ln>
              <a:solidFill>
                <a:srgbClr val="63666A"/>
              </a:solidFill>
              <a:effectLst/>
              <a:uLnTx/>
              <a:uFillTx/>
              <a:latin typeface="Arial" panose="020B0604020202020204" pitchFamily="34" charset="0"/>
              <a:ea typeface="+mn-ea"/>
              <a:cs typeface="Arial" panose="020B0604020202020204" pitchFamily="34" charset="0"/>
            </a:endParaRPr>
          </a:p>
        </p:txBody>
      </p:sp>
      <p:cxnSp>
        <p:nvCxnSpPr>
          <p:cNvPr id="154" name="Conexão reta 153">
            <a:extLst>
              <a:ext uri="{FF2B5EF4-FFF2-40B4-BE49-F238E27FC236}">
                <a16:creationId xmlns:a16="http://schemas.microsoft.com/office/drawing/2014/main" id="{6B8886FC-3E0A-471B-BB52-C7FC564BB61D}"/>
              </a:ext>
            </a:extLst>
          </p:cNvPr>
          <p:cNvCxnSpPr>
            <a:cxnSpLocks/>
          </p:cNvCxnSpPr>
          <p:nvPr/>
        </p:nvCxnSpPr>
        <p:spPr>
          <a:xfrm flipV="1">
            <a:off x="1181100" y="6074914"/>
            <a:ext cx="4050610" cy="3729"/>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pic>
        <p:nvPicPr>
          <p:cNvPr id="159" name="Gráfico 158" descr="Seta: Reta">
            <a:extLst>
              <a:ext uri="{FF2B5EF4-FFF2-40B4-BE49-F238E27FC236}">
                <a16:creationId xmlns:a16="http://schemas.microsoft.com/office/drawing/2014/main" id="{A3E74F6E-6D38-4176-BD6E-5E78A5916C8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4794336" y="5335160"/>
            <a:ext cx="80228" cy="108000"/>
          </a:xfrm>
          <a:prstGeom prst="rect">
            <a:avLst/>
          </a:prstGeom>
        </p:spPr>
      </p:pic>
      <p:cxnSp>
        <p:nvCxnSpPr>
          <p:cNvPr id="163" name="Conexão reta 162">
            <a:extLst>
              <a:ext uri="{FF2B5EF4-FFF2-40B4-BE49-F238E27FC236}">
                <a16:creationId xmlns:a16="http://schemas.microsoft.com/office/drawing/2014/main" id="{88D099BE-8888-45F9-A95C-30F675ABD229}"/>
              </a:ext>
            </a:extLst>
          </p:cNvPr>
          <p:cNvCxnSpPr>
            <a:cxnSpLocks/>
          </p:cNvCxnSpPr>
          <p:nvPr/>
        </p:nvCxnSpPr>
        <p:spPr>
          <a:xfrm>
            <a:off x="1181100" y="6077452"/>
            <a:ext cx="0" cy="229831"/>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cxnSp>
        <p:nvCxnSpPr>
          <p:cNvPr id="205" name="Conexão reta 204">
            <a:extLst>
              <a:ext uri="{FF2B5EF4-FFF2-40B4-BE49-F238E27FC236}">
                <a16:creationId xmlns:a16="http://schemas.microsoft.com/office/drawing/2014/main" id="{81AD943A-A773-4EBD-8A60-AD174F5D3D8D}"/>
              </a:ext>
            </a:extLst>
          </p:cNvPr>
          <p:cNvCxnSpPr>
            <a:cxnSpLocks/>
            <a:stCxn id="105" idx="2"/>
          </p:cNvCxnSpPr>
          <p:nvPr/>
        </p:nvCxnSpPr>
        <p:spPr>
          <a:xfrm flipH="1">
            <a:off x="3190342" y="5975613"/>
            <a:ext cx="1715" cy="409098"/>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cxnSp>
        <p:nvCxnSpPr>
          <p:cNvPr id="217" name="Conexão reta 216">
            <a:extLst>
              <a:ext uri="{FF2B5EF4-FFF2-40B4-BE49-F238E27FC236}">
                <a16:creationId xmlns:a16="http://schemas.microsoft.com/office/drawing/2014/main" id="{14D97080-C311-432D-B754-33C0C77C949A}"/>
              </a:ext>
            </a:extLst>
          </p:cNvPr>
          <p:cNvCxnSpPr>
            <a:cxnSpLocks/>
          </p:cNvCxnSpPr>
          <p:nvPr/>
        </p:nvCxnSpPr>
        <p:spPr>
          <a:xfrm>
            <a:off x="5250762" y="6077451"/>
            <a:ext cx="0" cy="229832"/>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sp>
        <p:nvSpPr>
          <p:cNvPr id="312" name="Retângulo 311">
            <a:extLst>
              <a:ext uri="{FF2B5EF4-FFF2-40B4-BE49-F238E27FC236}">
                <a16:creationId xmlns:a16="http://schemas.microsoft.com/office/drawing/2014/main" id="{F285D817-EBB1-43D9-85B5-59BDCFEB0A64}"/>
              </a:ext>
            </a:extLst>
          </p:cNvPr>
          <p:cNvSpPr/>
          <p:nvPr/>
        </p:nvSpPr>
        <p:spPr>
          <a:xfrm>
            <a:off x="538242" y="2305936"/>
            <a:ext cx="1574800" cy="25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b="1" dirty="0">
                <a:solidFill>
                  <a:srgbClr val="63666A"/>
                </a:solidFill>
                <a:latin typeface="Arial" panose="020B0604020202020204" pitchFamily="34" charset="0"/>
                <a:cs typeface="Arial" panose="020B0604020202020204" pitchFamily="34" charset="0"/>
              </a:rPr>
              <a:t>REGISTO</a:t>
            </a:r>
          </a:p>
        </p:txBody>
      </p:sp>
      <p:pic>
        <p:nvPicPr>
          <p:cNvPr id="343" name="Gráfico 342" descr="Seta: Reta">
            <a:extLst>
              <a:ext uri="{FF2B5EF4-FFF2-40B4-BE49-F238E27FC236}">
                <a16:creationId xmlns:a16="http://schemas.microsoft.com/office/drawing/2014/main" id="{8AF42D5D-E206-4668-99BD-1D3FFBC8AE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3151851" y="5964014"/>
            <a:ext cx="80228" cy="108000"/>
          </a:xfrm>
          <a:prstGeom prst="rect">
            <a:avLst/>
          </a:prstGeom>
        </p:spPr>
      </p:pic>
      <p:pic>
        <p:nvPicPr>
          <p:cNvPr id="345" name="Gráfico 344" descr="Seta: Reta">
            <a:extLst>
              <a:ext uri="{FF2B5EF4-FFF2-40B4-BE49-F238E27FC236}">
                <a16:creationId xmlns:a16="http://schemas.microsoft.com/office/drawing/2014/main" id="{3458941C-53E4-4D1E-B13F-641581DE01A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3151851" y="5442383"/>
            <a:ext cx="80228" cy="108000"/>
          </a:xfrm>
          <a:prstGeom prst="rect">
            <a:avLst/>
          </a:prstGeom>
        </p:spPr>
      </p:pic>
      <p:pic>
        <p:nvPicPr>
          <p:cNvPr id="3" name="Gráfico 2" descr="Sinalização com preenchimento sólido">
            <a:extLst>
              <a:ext uri="{FF2B5EF4-FFF2-40B4-BE49-F238E27FC236}">
                <a16:creationId xmlns:a16="http://schemas.microsoft.com/office/drawing/2014/main" id="{EF01C6DF-AB8E-768F-9F24-9D29F2F73CB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97036" y="5596863"/>
            <a:ext cx="324000" cy="324000"/>
          </a:xfrm>
          <a:prstGeom prst="rect">
            <a:avLst/>
          </a:prstGeom>
        </p:spPr>
      </p:pic>
      <p:pic>
        <p:nvPicPr>
          <p:cNvPr id="26" name="Gráfico 25" descr="Seta: Reta">
            <a:extLst>
              <a:ext uri="{FF2B5EF4-FFF2-40B4-BE49-F238E27FC236}">
                <a16:creationId xmlns:a16="http://schemas.microsoft.com/office/drawing/2014/main" id="{53309E2A-2864-E2ED-BD2E-FDFC622BFC7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5210646" y="6178407"/>
            <a:ext cx="80228" cy="108000"/>
          </a:xfrm>
          <a:prstGeom prst="rect">
            <a:avLst/>
          </a:prstGeom>
        </p:spPr>
      </p:pic>
      <p:pic>
        <p:nvPicPr>
          <p:cNvPr id="28" name="Gráfico 27" descr="Seta: Reta">
            <a:extLst>
              <a:ext uri="{FF2B5EF4-FFF2-40B4-BE49-F238E27FC236}">
                <a16:creationId xmlns:a16="http://schemas.microsoft.com/office/drawing/2014/main" id="{EF035DC3-DE4A-E0B9-92C3-36F40617E94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3151851" y="6205935"/>
            <a:ext cx="80228" cy="108000"/>
          </a:xfrm>
          <a:prstGeom prst="rect">
            <a:avLst/>
          </a:prstGeom>
        </p:spPr>
      </p:pic>
      <p:pic>
        <p:nvPicPr>
          <p:cNvPr id="29" name="Gráfico 28" descr="Seta: Reta">
            <a:extLst>
              <a:ext uri="{FF2B5EF4-FFF2-40B4-BE49-F238E27FC236}">
                <a16:creationId xmlns:a16="http://schemas.microsoft.com/office/drawing/2014/main" id="{7BD2772F-73AC-2650-E71E-076633CEB04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1141561" y="6168859"/>
            <a:ext cx="80228" cy="108000"/>
          </a:xfrm>
          <a:prstGeom prst="rect">
            <a:avLst/>
          </a:prstGeom>
        </p:spPr>
      </p:pic>
      <p:sp>
        <p:nvSpPr>
          <p:cNvPr id="2" name="Retângulo 1">
            <a:extLst>
              <a:ext uri="{FF2B5EF4-FFF2-40B4-BE49-F238E27FC236}">
                <a16:creationId xmlns:a16="http://schemas.microsoft.com/office/drawing/2014/main" id="{0052D7A8-2EDD-9011-66AC-26E328565036}"/>
              </a:ext>
            </a:extLst>
          </p:cNvPr>
          <p:cNvSpPr/>
          <p:nvPr/>
        </p:nvSpPr>
        <p:spPr>
          <a:xfrm>
            <a:off x="187325" y="1024833"/>
            <a:ext cx="6489700" cy="1145999"/>
          </a:xfrm>
          <a:prstGeom prst="rect">
            <a:avLst/>
          </a:prstGeom>
          <a:solidFill>
            <a:schemeClr val="bg2">
              <a:lumMod val="90000"/>
              <a:alpha val="26000"/>
            </a:schemeClr>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pt-PT" sz="800" dirty="0">
                <a:solidFill>
                  <a:schemeClr val="tx1"/>
                </a:solidFill>
                <a:latin typeface="Arial" panose="020B0604020202020204" pitchFamily="34" charset="0"/>
                <a:cs typeface="Arial" panose="020B0604020202020204" pitchFamily="34" charset="0"/>
              </a:rPr>
              <a:t>As práticas de exposição médica estão sujeitas a procedimento administrativo de controlo prévio, através de registo ou licença.</a:t>
            </a:r>
          </a:p>
          <a:p>
            <a:pPr algn="just">
              <a:lnSpc>
                <a:spcPct val="107000"/>
              </a:lnSpc>
              <a:spcAft>
                <a:spcPts val="800"/>
              </a:spcAft>
            </a:pPr>
            <a:r>
              <a:rPr lang="pt-PT" sz="800" dirty="0">
                <a:solidFill>
                  <a:schemeClr val="tx1"/>
                </a:solidFill>
                <a:latin typeface="Arial" panose="020B0604020202020204" pitchFamily="34" charset="0"/>
                <a:cs typeface="Arial" panose="020B0604020202020204" pitchFamily="34" charset="0"/>
              </a:rPr>
              <a:t>O Titular das práticas de exposição médica deverá ser uma entidade prestadora de cuidados de saúde com estabelecimento previamente registado no Sistema de Registo de Estabelecimentos Regulados (SRER) da Entidade Reguladora da Saúde (ERS) que coincida com a localização do equipamento para a qual será requerida a autorização da prática.</a:t>
            </a:r>
          </a:p>
          <a:p>
            <a:pPr algn="just">
              <a:lnSpc>
                <a:spcPct val="107000"/>
              </a:lnSpc>
              <a:spcAft>
                <a:spcPts val="800"/>
              </a:spcAft>
            </a:pPr>
            <a:r>
              <a:rPr lang="pt-PT" sz="800" dirty="0">
                <a:solidFill>
                  <a:schemeClr val="tx1"/>
                </a:solidFill>
                <a:latin typeface="Arial" panose="020B0604020202020204" pitchFamily="34" charset="0"/>
                <a:cs typeface="Arial" panose="020B0604020202020204" pitchFamily="34" charset="0"/>
              </a:rPr>
              <a:t>O representante legal deverá proceder ao preenchimento do formulário consoante se trate de prática sujeita a registo ou a licença, acedendo para o efeito aos formulários disponíveis nos </a:t>
            </a:r>
            <a:r>
              <a:rPr lang="pt-PT" sz="800" i="1" dirty="0">
                <a:solidFill>
                  <a:schemeClr val="tx1"/>
                </a:solidFill>
                <a:latin typeface="Arial" panose="020B0604020202020204" pitchFamily="34" charset="0"/>
                <a:cs typeface="Arial" panose="020B0604020202020204" pitchFamily="34" charset="0"/>
              </a:rPr>
              <a:t>links</a:t>
            </a:r>
            <a:r>
              <a:rPr lang="pt-PT" sz="800" dirty="0">
                <a:solidFill>
                  <a:schemeClr val="tx1"/>
                </a:solidFill>
                <a:latin typeface="Arial" panose="020B0604020202020204" pitchFamily="34" charset="0"/>
                <a:cs typeface="Arial" panose="020B0604020202020204" pitchFamily="34" charset="0"/>
              </a:rPr>
              <a:t> infra.</a:t>
            </a:r>
          </a:p>
        </p:txBody>
      </p:sp>
      <p:sp>
        <p:nvSpPr>
          <p:cNvPr id="23" name="Retângulo 22">
            <a:extLst>
              <a:ext uri="{FF2B5EF4-FFF2-40B4-BE49-F238E27FC236}">
                <a16:creationId xmlns:a16="http://schemas.microsoft.com/office/drawing/2014/main" id="{46F32B22-A2ED-D790-3A0D-FB653A2089E6}"/>
              </a:ext>
            </a:extLst>
          </p:cNvPr>
          <p:cNvSpPr/>
          <p:nvPr/>
        </p:nvSpPr>
        <p:spPr>
          <a:xfrm>
            <a:off x="3434953" y="2297131"/>
            <a:ext cx="1574800" cy="25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b="1" dirty="0">
                <a:solidFill>
                  <a:srgbClr val="63666A"/>
                </a:solidFill>
                <a:latin typeface="Arial" panose="020B0604020202020204" pitchFamily="34" charset="0"/>
                <a:cs typeface="Arial" panose="020B0604020202020204" pitchFamily="34" charset="0"/>
              </a:rPr>
              <a:t>LICENÇA</a:t>
            </a:r>
          </a:p>
        </p:txBody>
      </p:sp>
      <p:cxnSp>
        <p:nvCxnSpPr>
          <p:cNvPr id="45" name="Conexão reta 44">
            <a:extLst>
              <a:ext uri="{FF2B5EF4-FFF2-40B4-BE49-F238E27FC236}">
                <a16:creationId xmlns:a16="http://schemas.microsoft.com/office/drawing/2014/main" id="{BAD993E8-3C20-7D53-2A5F-7BEE4A7D1AF5}"/>
              </a:ext>
            </a:extLst>
          </p:cNvPr>
          <p:cNvCxnSpPr>
            <a:cxnSpLocks/>
          </p:cNvCxnSpPr>
          <p:nvPr/>
        </p:nvCxnSpPr>
        <p:spPr>
          <a:xfrm flipV="1">
            <a:off x="1528181" y="5110001"/>
            <a:ext cx="9069" cy="358961"/>
          </a:xfrm>
          <a:prstGeom prst="line">
            <a:avLst/>
          </a:prstGeom>
          <a:ln w="9525" cap="flat" cmpd="sng" algn="ctr">
            <a:solidFill>
              <a:srgbClr val="63666A"/>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51" name="Gráfico 50" descr="Seta: Reta">
            <a:extLst>
              <a:ext uri="{FF2B5EF4-FFF2-40B4-BE49-F238E27FC236}">
                <a16:creationId xmlns:a16="http://schemas.microsoft.com/office/drawing/2014/main" id="{3850728F-C265-865F-B3A6-AC8590F3F92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1494501" y="5328083"/>
            <a:ext cx="80228" cy="108000"/>
          </a:xfrm>
          <a:prstGeom prst="rect">
            <a:avLst/>
          </a:prstGeom>
        </p:spPr>
      </p:pic>
      <p:sp>
        <p:nvSpPr>
          <p:cNvPr id="52" name="CaixaDeTexto 51">
            <a:extLst>
              <a:ext uri="{FF2B5EF4-FFF2-40B4-BE49-F238E27FC236}">
                <a16:creationId xmlns:a16="http://schemas.microsoft.com/office/drawing/2014/main" id="{ED71066B-FFCC-7DC7-7A5C-332CC84B9CB1}"/>
              </a:ext>
            </a:extLst>
          </p:cNvPr>
          <p:cNvSpPr txBox="1"/>
          <p:nvPr/>
        </p:nvSpPr>
        <p:spPr>
          <a:xfrm>
            <a:off x="512881" y="6297742"/>
            <a:ext cx="1455095" cy="1308050"/>
          </a:xfrm>
          <a:prstGeom prst="rect">
            <a:avLst/>
          </a:prstGeom>
          <a:noFill/>
        </p:spPr>
        <p:txBody>
          <a:bodyPr wrap="square" rtlCol="0">
            <a:spAutoFit/>
          </a:bodyPr>
          <a:lstStyle/>
          <a:p>
            <a:pPr algn="just" rtl="0"/>
            <a:r>
              <a:rPr lang="pt-PT" sz="800" b="1" dirty="0">
                <a:solidFill>
                  <a:srgbClr val="000000"/>
                </a:solidFill>
                <a:latin typeface="Arial" panose="020B0604020202020204" pitchFamily="34" charset="0"/>
                <a:cs typeface="Arial" panose="020B0604020202020204" pitchFamily="34" charset="0"/>
              </a:rPr>
              <a:t>Aceder aos formulários de registo ou licença:</a:t>
            </a:r>
          </a:p>
          <a:p>
            <a:pPr algn="just" rtl="0"/>
            <a:endParaRPr lang="pt-PT" sz="700" b="1" dirty="0">
              <a:solidFill>
                <a:srgbClr val="000000"/>
              </a:solidFill>
              <a:latin typeface="Arial" panose="020B0604020202020204" pitchFamily="34" charset="0"/>
              <a:cs typeface="Arial" panose="020B0604020202020204" pitchFamily="34" charset="0"/>
            </a:endParaRPr>
          </a:p>
          <a:p>
            <a:pPr algn="just"/>
            <a:r>
              <a:rPr lang="pt-PT" sz="700" b="0" i="0" dirty="0">
                <a:solidFill>
                  <a:srgbClr val="000000"/>
                </a:solidFill>
                <a:effectLst/>
                <a:latin typeface="Arial" panose="020B0604020202020204" pitchFamily="34" charset="0"/>
                <a:cs typeface="Arial" panose="020B0604020202020204" pitchFamily="34" charset="0"/>
              </a:rPr>
              <a:t>Aceder ao site </a:t>
            </a:r>
            <a:r>
              <a:rPr lang="pt-PT" sz="700" b="0" i="0" u="sng" strike="noStrike" dirty="0">
                <a:solidFill>
                  <a:srgbClr val="E4002B"/>
                </a:solidFill>
                <a:effectLst/>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www.ers.pt</a:t>
            </a:r>
            <a:endParaRPr lang="pt-PT" sz="700" b="0" i="0" dirty="0">
              <a:solidFill>
                <a:srgbClr val="000000"/>
              </a:solidFill>
              <a:effectLst/>
              <a:latin typeface="Arial" panose="020B0604020202020204" pitchFamily="34" charset="0"/>
              <a:cs typeface="Arial" panose="020B0604020202020204" pitchFamily="34" charset="0"/>
            </a:endParaRPr>
          </a:p>
          <a:p>
            <a:pPr algn="just" rtl="0"/>
            <a:r>
              <a:rPr lang="pt-PT" sz="700" dirty="0">
                <a:solidFill>
                  <a:srgbClr val="000000"/>
                </a:solidFill>
                <a:latin typeface="Arial" panose="020B0604020202020204" pitchFamily="34" charset="0"/>
                <a:cs typeface="Arial" panose="020B0604020202020204" pitchFamily="34" charset="0"/>
              </a:rPr>
              <a:t>Selecionar o campo “Prestadores”, depois “Proteção Radiológica” e por fim ”Formulários”.</a:t>
            </a:r>
          </a:p>
          <a:p>
            <a:pPr algn="just" rtl="0"/>
            <a:r>
              <a:rPr lang="pt-PT" sz="700" dirty="0">
                <a:solidFill>
                  <a:srgbClr val="000000"/>
                </a:solidFill>
                <a:latin typeface="Arial" panose="020B0604020202020204" pitchFamily="34" charset="0"/>
                <a:cs typeface="Arial" panose="020B0604020202020204" pitchFamily="34" charset="0"/>
              </a:rPr>
              <a:t>Terá disponível nos </a:t>
            </a:r>
            <a:r>
              <a:rPr lang="pt-PT" sz="700" i="1" dirty="0">
                <a:solidFill>
                  <a:srgbClr val="000000"/>
                </a:solidFill>
                <a:latin typeface="Arial" panose="020B0604020202020204" pitchFamily="34" charset="0"/>
                <a:cs typeface="Arial" panose="020B0604020202020204" pitchFamily="34" charset="0"/>
              </a:rPr>
              <a:t>links</a:t>
            </a:r>
            <a:r>
              <a:rPr lang="pt-PT" sz="700" dirty="0">
                <a:solidFill>
                  <a:srgbClr val="000000"/>
                </a:solidFill>
                <a:latin typeface="Arial" panose="020B0604020202020204" pitchFamily="34" charset="0"/>
                <a:cs typeface="Arial" panose="020B0604020202020204" pitchFamily="34" charset="0"/>
              </a:rPr>
              <a:t> supra apresentados os formulários de registo e licença.</a:t>
            </a:r>
          </a:p>
        </p:txBody>
      </p:sp>
      <p:pic>
        <p:nvPicPr>
          <p:cNvPr id="53" name="Gráfico 52" descr="Distintivo 1">
            <a:extLst>
              <a:ext uri="{FF2B5EF4-FFF2-40B4-BE49-F238E27FC236}">
                <a16:creationId xmlns:a16="http://schemas.microsoft.com/office/drawing/2014/main" id="{302ECFA3-B2C0-1BA7-F89E-7DDF7B0D636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91708" y="6315327"/>
            <a:ext cx="180000" cy="180000"/>
          </a:xfrm>
          <a:prstGeom prst="rect">
            <a:avLst/>
          </a:prstGeom>
        </p:spPr>
      </p:pic>
      <p:sp>
        <p:nvSpPr>
          <p:cNvPr id="62" name="CaixaDeTexto 61">
            <a:extLst>
              <a:ext uri="{FF2B5EF4-FFF2-40B4-BE49-F238E27FC236}">
                <a16:creationId xmlns:a16="http://schemas.microsoft.com/office/drawing/2014/main" id="{E6CD5E16-9503-20DA-2BC7-E23778F6BF11}"/>
              </a:ext>
            </a:extLst>
          </p:cNvPr>
          <p:cNvSpPr txBox="1"/>
          <p:nvPr/>
        </p:nvSpPr>
        <p:spPr>
          <a:xfrm>
            <a:off x="2507440" y="6341176"/>
            <a:ext cx="1643026" cy="1508105"/>
          </a:xfrm>
          <a:prstGeom prst="rect">
            <a:avLst/>
          </a:prstGeom>
          <a:noFill/>
        </p:spPr>
        <p:txBody>
          <a:bodyPr wrap="square" rtlCol="0">
            <a:spAutoFit/>
          </a:bodyPr>
          <a:lstStyle/>
          <a:p>
            <a:pPr algn="just" rtl="0"/>
            <a:r>
              <a:rPr lang="pt-PT" sz="800" b="1" dirty="0">
                <a:solidFill>
                  <a:srgbClr val="000000"/>
                </a:solidFill>
                <a:latin typeface="Arial" panose="020B0604020202020204" pitchFamily="34" charset="0"/>
                <a:cs typeface="Arial" panose="020B0604020202020204" pitchFamily="34" charset="0"/>
              </a:rPr>
              <a:t>Preenchimento do formulário:</a:t>
            </a:r>
            <a:endParaRPr lang="pt-PT" sz="800" dirty="0">
              <a:solidFill>
                <a:srgbClr val="000000"/>
              </a:solidFill>
              <a:latin typeface="Arial" panose="020B0604020202020204" pitchFamily="34" charset="0"/>
              <a:cs typeface="Arial" panose="020B0604020202020204" pitchFamily="34" charset="0"/>
            </a:endParaRPr>
          </a:p>
          <a:p>
            <a:pPr algn="just" rtl="0"/>
            <a:br>
              <a:rPr lang="pt-PT" sz="700" dirty="0">
                <a:solidFill>
                  <a:srgbClr val="464646"/>
                </a:solidFill>
                <a:latin typeface="Arial" panose="020B0604020202020204" pitchFamily="34" charset="0"/>
                <a:cs typeface="Arial" panose="020B0604020202020204" pitchFamily="34" charset="0"/>
              </a:rPr>
            </a:br>
            <a:r>
              <a:rPr lang="pt-PT" sz="700" dirty="0">
                <a:solidFill>
                  <a:srgbClr val="000000"/>
                </a:solidFill>
                <a:latin typeface="Arial" panose="020B0604020202020204" pitchFamily="34" charset="0"/>
                <a:cs typeface="Arial" panose="020B0604020202020204" pitchFamily="34" charset="0"/>
              </a:rPr>
              <a:t>Deverá preencher integralmente os campos do formulário aplicáveis.</a:t>
            </a:r>
          </a:p>
          <a:p>
            <a:pPr algn="just" rtl="0"/>
            <a:r>
              <a:rPr lang="pt-PT" sz="700" dirty="0">
                <a:solidFill>
                  <a:srgbClr val="000000"/>
                </a:solidFill>
                <a:latin typeface="Arial" panose="020B0604020202020204" pitchFamily="34" charset="0"/>
                <a:cs typeface="Arial" panose="020B0604020202020204" pitchFamily="34" charset="0"/>
              </a:rPr>
              <a:t>De seguida deverá gravar o formulário em formato </a:t>
            </a:r>
            <a:r>
              <a:rPr lang="pt-PT" sz="700" dirty="0" err="1">
                <a:solidFill>
                  <a:srgbClr val="000000"/>
                </a:solidFill>
                <a:latin typeface="Arial" panose="020B0604020202020204" pitchFamily="34" charset="0"/>
                <a:cs typeface="Arial" panose="020B0604020202020204" pitchFamily="34" charset="0"/>
              </a:rPr>
              <a:t>pdf</a:t>
            </a:r>
            <a:r>
              <a:rPr lang="pt-PT" sz="700" dirty="0">
                <a:solidFill>
                  <a:srgbClr val="000000"/>
                </a:solidFill>
                <a:latin typeface="Arial" panose="020B0604020202020204" pitchFamily="34" charset="0"/>
                <a:cs typeface="Arial" panose="020B0604020202020204" pitchFamily="34" charset="0"/>
              </a:rPr>
              <a:t>, procedendo à sua assinatura com </a:t>
            </a:r>
            <a:r>
              <a:rPr lang="pt-PT" sz="700" b="1" dirty="0">
                <a:solidFill>
                  <a:srgbClr val="FF0000"/>
                </a:solidFill>
                <a:latin typeface="Arial" panose="020B0604020202020204" pitchFamily="34" charset="0"/>
                <a:cs typeface="Arial" panose="020B0604020202020204" pitchFamily="34" charset="0"/>
              </a:rPr>
              <a:t>assinatura digital certificada</a:t>
            </a:r>
            <a:r>
              <a:rPr lang="pt-PT" sz="700" dirty="0">
                <a:solidFill>
                  <a:srgbClr val="000000"/>
                </a:solidFill>
                <a:latin typeface="Arial" panose="020B0604020202020204" pitchFamily="34" charset="0"/>
                <a:cs typeface="Arial" panose="020B0604020202020204" pitchFamily="34" charset="0"/>
              </a:rPr>
              <a:t>.</a:t>
            </a:r>
          </a:p>
          <a:p>
            <a:pPr algn="just" rtl="0"/>
            <a:r>
              <a:rPr lang="pt-PT" sz="700" b="1" dirty="0">
                <a:solidFill>
                  <a:srgbClr val="000000"/>
                </a:solidFill>
                <a:latin typeface="Arial" panose="020B0604020202020204" pitchFamily="34" charset="0"/>
                <a:cs typeface="Arial" panose="020B0604020202020204" pitchFamily="34" charset="0"/>
              </a:rPr>
              <a:t>Nota</a:t>
            </a:r>
            <a:r>
              <a:rPr lang="pt-PT" sz="700" dirty="0">
                <a:solidFill>
                  <a:srgbClr val="000000"/>
                </a:solidFill>
                <a:latin typeface="Arial" panose="020B0604020202020204" pitchFamily="34" charset="0"/>
                <a:cs typeface="Arial" panose="020B0604020202020204" pitchFamily="34" charset="0"/>
              </a:rPr>
              <a:t>: As minutas tipo de suporte aos documentos solicitados nos formulários estão disponíveis em </a:t>
            </a:r>
            <a:r>
              <a:rPr lang="pt-PT" sz="700" b="0" i="0" u="sng" strike="noStrike" dirty="0">
                <a:solidFill>
                  <a:srgbClr val="E4002B"/>
                </a:solidFill>
                <a:effectLst/>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www.ers.pt</a:t>
            </a:r>
            <a:endParaRPr lang="pt-PT" sz="700" dirty="0">
              <a:solidFill>
                <a:srgbClr val="000000"/>
              </a:solidFill>
              <a:latin typeface="Arial" panose="020B0604020202020204" pitchFamily="34" charset="0"/>
              <a:cs typeface="Arial" panose="020B0604020202020204" pitchFamily="34" charset="0"/>
            </a:endParaRPr>
          </a:p>
          <a:p>
            <a:pPr algn="just" rtl="0"/>
            <a:endParaRPr lang="pt-PT" sz="700" dirty="0">
              <a:solidFill>
                <a:srgbClr val="000000"/>
              </a:solidFill>
              <a:latin typeface="Arial" panose="020B0604020202020204" pitchFamily="34" charset="0"/>
              <a:cs typeface="Arial" panose="020B0604020202020204" pitchFamily="34" charset="0"/>
            </a:endParaRPr>
          </a:p>
        </p:txBody>
      </p:sp>
      <p:pic>
        <p:nvPicPr>
          <p:cNvPr id="64" name="Gráfico 63" descr="Distintivo">
            <a:extLst>
              <a:ext uri="{FF2B5EF4-FFF2-40B4-BE49-F238E27FC236}">
                <a16:creationId xmlns:a16="http://schemas.microsoft.com/office/drawing/2014/main" id="{CC172BF0-7B7F-2E4D-CEAB-1282C9EA1D5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398390" y="6354862"/>
            <a:ext cx="180000" cy="180000"/>
          </a:xfrm>
          <a:prstGeom prst="rect">
            <a:avLst/>
          </a:prstGeom>
        </p:spPr>
      </p:pic>
      <p:sp>
        <p:nvSpPr>
          <p:cNvPr id="73" name="CaixaDeTexto 72">
            <a:extLst>
              <a:ext uri="{FF2B5EF4-FFF2-40B4-BE49-F238E27FC236}">
                <a16:creationId xmlns:a16="http://schemas.microsoft.com/office/drawing/2014/main" id="{3F9AB351-6324-A308-F301-04A0BB7ADB07}"/>
              </a:ext>
            </a:extLst>
          </p:cNvPr>
          <p:cNvSpPr txBox="1"/>
          <p:nvPr/>
        </p:nvSpPr>
        <p:spPr>
          <a:xfrm>
            <a:off x="4515649" y="6339782"/>
            <a:ext cx="1643026" cy="1400383"/>
          </a:xfrm>
          <a:prstGeom prst="rect">
            <a:avLst/>
          </a:prstGeom>
          <a:noFill/>
        </p:spPr>
        <p:txBody>
          <a:bodyPr wrap="square" rtlCol="0">
            <a:spAutoFit/>
          </a:bodyPr>
          <a:lstStyle/>
          <a:p>
            <a:pPr algn="just" rtl="0"/>
            <a:r>
              <a:rPr lang="pt-PT" sz="800" b="1" dirty="0">
                <a:solidFill>
                  <a:srgbClr val="000000"/>
                </a:solidFill>
                <a:latin typeface="Arial" panose="020B0604020202020204" pitchFamily="34" charset="0"/>
                <a:cs typeface="Arial" panose="020B0604020202020204" pitchFamily="34" charset="0"/>
              </a:rPr>
              <a:t>Submissão do formulário:</a:t>
            </a:r>
            <a:endParaRPr lang="pt-PT" sz="800" dirty="0">
              <a:solidFill>
                <a:srgbClr val="000000"/>
              </a:solidFill>
              <a:latin typeface="Arial" panose="020B0604020202020204" pitchFamily="34" charset="0"/>
              <a:cs typeface="Arial" panose="020B0604020202020204" pitchFamily="34" charset="0"/>
            </a:endParaRPr>
          </a:p>
          <a:p>
            <a:pPr algn="just" rtl="0"/>
            <a:br>
              <a:rPr lang="pt-PT" sz="700" dirty="0">
                <a:solidFill>
                  <a:srgbClr val="464646"/>
                </a:solidFill>
                <a:latin typeface="Arial" panose="020B0604020202020204" pitchFamily="34" charset="0"/>
                <a:cs typeface="Arial" panose="020B0604020202020204" pitchFamily="34" charset="0"/>
              </a:rPr>
            </a:br>
            <a:r>
              <a:rPr lang="pt-PT" sz="700" dirty="0">
                <a:solidFill>
                  <a:srgbClr val="000000"/>
                </a:solidFill>
                <a:latin typeface="Arial" panose="020B0604020202020204" pitchFamily="34" charset="0"/>
                <a:cs typeface="Arial" panose="020B0604020202020204" pitchFamily="34" charset="0"/>
              </a:rPr>
              <a:t>Verifique que tem reunida toda a </a:t>
            </a:r>
            <a:r>
              <a:rPr lang="pt-PT" sz="700" u="sng" dirty="0">
                <a:solidFill>
                  <a:srgbClr val="000000"/>
                </a:solidFill>
                <a:latin typeface="Arial" panose="020B0604020202020204" pitchFamily="34" charset="0"/>
                <a:cs typeface="Arial" panose="020B0604020202020204" pitchFamily="34" charset="0"/>
              </a:rPr>
              <a:t>informação necessária</a:t>
            </a:r>
            <a:r>
              <a:rPr lang="pt-PT" sz="700" dirty="0">
                <a:solidFill>
                  <a:srgbClr val="000000"/>
                </a:solidFill>
                <a:latin typeface="Arial" panose="020B0604020202020204" pitchFamily="34" charset="0"/>
                <a:cs typeface="Arial" panose="020B0604020202020204" pitchFamily="34" charset="0"/>
              </a:rPr>
              <a:t> para submissão do pedido, conforme se trate de </a:t>
            </a:r>
            <a:r>
              <a:rPr lang="pt-PT" sz="700" u="sng" dirty="0">
                <a:uFill>
                  <a:solidFill>
                    <a:srgbClr val="E4002B"/>
                  </a:solidFill>
                </a:uFill>
                <a:latin typeface="Arial" panose="020B0604020202020204" pitchFamily="34" charset="0"/>
                <a:cs typeface="Arial" panose="020B0604020202020204" pitchFamily="34" charset="0"/>
              </a:rPr>
              <a:t>registo</a:t>
            </a:r>
            <a:r>
              <a:rPr lang="pt-PT" sz="700" dirty="0">
                <a:solidFill>
                  <a:srgbClr val="000000"/>
                </a:solidFill>
                <a:latin typeface="Arial" panose="020B0604020202020204" pitchFamily="34" charset="0"/>
                <a:cs typeface="Arial" panose="020B0604020202020204" pitchFamily="34" charset="0"/>
              </a:rPr>
              <a:t> ou </a:t>
            </a:r>
            <a:r>
              <a:rPr lang="pt-PT" sz="700" u="sng" dirty="0">
                <a:uFill>
                  <a:solidFill>
                    <a:srgbClr val="E4002B"/>
                  </a:solidFill>
                </a:uFill>
                <a:latin typeface="Arial" panose="020B0604020202020204" pitchFamily="34" charset="0"/>
                <a:cs typeface="Arial" panose="020B0604020202020204" pitchFamily="34" charset="0"/>
              </a:rPr>
              <a:t>licença</a:t>
            </a:r>
            <a:r>
              <a:rPr lang="pt-PT" sz="700" dirty="0">
                <a:solidFill>
                  <a:srgbClr val="000000"/>
                </a:solidFill>
                <a:latin typeface="Arial" panose="020B0604020202020204" pitchFamily="34" charset="0"/>
                <a:cs typeface="Arial" panose="020B0604020202020204" pitchFamily="34" charset="0"/>
              </a:rPr>
              <a:t>, em conformidade com as tabelas infra apresentadas.</a:t>
            </a:r>
          </a:p>
          <a:p>
            <a:pPr algn="just" rtl="0"/>
            <a:r>
              <a:rPr lang="pt-PT" sz="700" dirty="0">
                <a:solidFill>
                  <a:srgbClr val="000000"/>
                </a:solidFill>
                <a:latin typeface="Arial" panose="020B0604020202020204" pitchFamily="34" charset="0"/>
                <a:cs typeface="Arial" panose="020B0604020202020204" pitchFamily="34" charset="0"/>
              </a:rPr>
              <a:t>Remetam o formulário juntamente com os restantes documentos para </a:t>
            </a:r>
            <a:r>
              <a:rPr lang="pt-PT" sz="700" b="1" dirty="0">
                <a:solidFill>
                  <a:srgbClr val="E4002B"/>
                </a:solidFill>
                <a:latin typeface="Arial" panose="020B0604020202020204" pitchFamily="34" charset="0"/>
                <a:cs typeface="Arial" panose="020B0604020202020204" pitchFamily="34" charset="0"/>
              </a:rPr>
              <a:t>protecao.radiologica@ers.pt </a:t>
            </a:r>
          </a:p>
          <a:p>
            <a:pPr algn="just" rtl="0"/>
            <a:endParaRPr lang="pt-PT" sz="700" dirty="0">
              <a:solidFill>
                <a:srgbClr val="000000"/>
              </a:solidFill>
              <a:latin typeface="Arial" panose="020B0604020202020204" pitchFamily="34" charset="0"/>
              <a:cs typeface="Arial" panose="020B0604020202020204" pitchFamily="34" charset="0"/>
            </a:endParaRPr>
          </a:p>
        </p:txBody>
      </p:sp>
      <p:pic>
        <p:nvPicPr>
          <p:cNvPr id="74" name="Gráfico 73" descr="Distintivo 3">
            <a:extLst>
              <a:ext uri="{FF2B5EF4-FFF2-40B4-BE49-F238E27FC236}">
                <a16:creationId xmlns:a16="http://schemas.microsoft.com/office/drawing/2014/main" id="{8622A2B8-0250-6314-6C1B-57CFA690B92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4413859" y="6337864"/>
            <a:ext cx="180000" cy="180000"/>
          </a:xfrm>
          <a:prstGeom prst="rect">
            <a:avLst/>
          </a:prstGeom>
        </p:spPr>
      </p:pic>
      <p:pic>
        <p:nvPicPr>
          <p:cNvPr id="79" name="Gráfico 78" descr="Cursor com preenchimento sólido">
            <a:extLst>
              <a:ext uri="{FF2B5EF4-FFF2-40B4-BE49-F238E27FC236}">
                <a16:creationId xmlns:a16="http://schemas.microsoft.com/office/drawing/2014/main" id="{0B7DE5DE-EB51-49D4-7639-F180B9A707A4}"/>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821387" y="6947081"/>
            <a:ext cx="108702" cy="108702"/>
          </a:xfrm>
          <a:prstGeom prst="rect">
            <a:avLst/>
          </a:prstGeom>
        </p:spPr>
      </p:pic>
      <p:pic>
        <p:nvPicPr>
          <p:cNvPr id="82" name="Gráfico 81" descr="Cursor com preenchimento sólido">
            <a:extLst>
              <a:ext uri="{FF2B5EF4-FFF2-40B4-BE49-F238E27FC236}">
                <a16:creationId xmlns:a16="http://schemas.microsoft.com/office/drawing/2014/main" id="{34C8C734-D18D-7F3F-41D1-D9328B7F1AC2}"/>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287987" y="6954701"/>
            <a:ext cx="108702" cy="108702"/>
          </a:xfrm>
          <a:prstGeom prst="rect">
            <a:avLst/>
          </a:prstGeom>
        </p:spPr>
      </p:pic>
      <p:pic>
        <p:nvPicPr>
          <p:cNvPr id="83" name="Gráfico 82" descr="Cursor com preenchimento sólido">
            <a:extLst>
              <a:ext uri="{FF2B5EF4-FFF2-40B4-BE49-F238E27FC236}">
                <a16:creationId xmlns:a16="http://schemas.microsoft.com/office/drawing/2014/main" id="{1DF63BDD-F8D6-65A3-4DCA-5F6393D391F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630387" y="6695621"/>
            <a:ext cx="108702" cy="108702"/>
          </a:xfrm>
          <a:prstGeom prst="rect">
            <a:avLst/>
          </a:prstGeom>
        </p:spPr>
      </p:pic>
      <p:pic>
        <p:nvPicPr>
          <p:cNvPr id="84" name="Gráfico 83" descr="Cursor com preenchimento sólido">
            <a:extLst>
              <a:ext uri="{FF2B5EF4-FFF2-40B4-BE49-F238E27FC236}">
                <a16:creationId xmlns:a16="http://schemas.microsoft.com/office/drawing/2014/main" id="{E7948DCC-C7BB-550E-3B62-4747C16FA22D}"/>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2057107" y="4920161"/>
            <a:ext cx="108702" cy="108702"/>
          </a:xfrm>
          <a:prstGeom prst="rect">
            <a:avLst/>
          </a:prstGeom>
        </p:spPr>
      </p:pic>
      <p:pic>
        <p:nvPicPr>
          <p:cNvPr id="85" name="Gráfico 84" descr="Cursor com preenchimento sólido">
            <a:extLst>
              <a:ext uri="{FF2B5EF4-FFF2-40B4-BE49-F238E27FC236}">
                <a16:creationId xmlns:a16="http://schemas.microsoft.com/office/drawing/2014/main" id="{4ABEB04E-7D88-B148-0C04-1320379A9982}"/>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625172" y="5042081"/>
            <a:ext cx="108702" cy="108702"/>
          </a:xfrm>
          <a:prstGeom prst="rect">
            <a:avLst/>
          </a:prstGeom>
        </p:spPr>
      </p:pic>
      <p:sp>
        <p:nvSpPr>
          <p:cNvPr id="86" name="Retângulo: Cantos Arredondados 85">
            <a:extLst>
              <a:ext uri="{FF2B5EF4-FFF2-40B4-BE49-F238E27FC236}">
                <a16:creationId xmlns:a16="http://schemas.microsoft.com/office/drawing/2014/main" id="{801E8AE7-9E76-7536-C36F-7B7B7E36CBD4}"/>
              </a:ext>
            </a:extLst>
          </p:cNvPr>
          <p:cNvSpPr/>
          <p:nvPr/>
        </p:nvSpPr>
        <p:spPr>
          <a:xfrm>
            <a:off x="786408" y="7980856"/>
            <a:ext cx="4823687" cy="1708161"/>
          </a:xfrm>
          <a:prstGeom prst="roundRect">
            <a:avLst>
              <a:gd name="adj" fmla="val 18909"/>
            </a:avLst>
          </a:prstGeom>
          <a:solidFill>
            <a:schemeClr val="bg1"/>
          </a:solidFill>
          <a:ln w="9525">
            <a:solidFill>
              <a:srgbClr val="6366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88"/>
              </a:spcAft>
            </a:pPr>
            <a:endParaRPr lang="pt-PT" sz="175" dirty="0"/>
          </a:p>
        </p:txBody>
      </p:sp>
      <p:sp>
        <p:nvSpPr>
          <p:cNvPr id="87" name="Oval 86">
            <a:extLst>
              <a:ext uri="{FF2B5EF4-FFF2-40B4-BE49-F238E27FC236}">
                <a16:creationId xmlns:a16="http://schemas.microsoft.com/office/drawing/2014/main" id="{3093EBC9-448E-D2AA-73B2-693F891B06B7}"/>
              </a:ext>
            </a:extLst>
          </p:cNvPr>
          <p:cNvSpPr/>
          <p:nvPr/>
        </p:nvSpPr>
        <p:spPr>
          <a:xfrm>
            <a:off x="776883" y="7981291"/>
            <a:ext cx="648000" cy="648000"/>
          </a:xfrm>
          <a:prstGeom prst="ellipse">
            <a:avLst/>
          </a:prstGeom>
          <a:solidFill>
            <a:schemeClr val="bg1"/>
          </a:solidFill>
          <a:ln w="9525">
            <a:solidFill>
              <a:srgbClr val="6366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sz="116" dirty="0">
              <a:solidFill>
                <a:srgbClr val="63666A"/>
              </a:solidFill>
            </a:endParaRPr>
          </a:p>
        </p:txBody>
      </p:sp>
      <p:sp>
        <p:nvSpPr>
          <p:cNvPr id="88" name="CaixaDeTexto 87">
            <a:extLst>
              <a:ext uri="{FF2B5EF4-FFF2-40B4-BE49-F238E27FC236}">
                <a16:creationId xmlns:a16="http://schemas.microsoft.com/office/drawing/2014/main" id="{7B5B87B1-C90B-0CD4-A7C7-EB9BD72C52BF}"/>
              </a:ext>
            </a:extLst>
          </p:cNvPr>
          <p:cNvSpPr txBox="1"/>
          <p:nvPr/>
        </p:nvSpPr>
        <p:spPr>
          <a:xfrm>
            <a:off x="925999" y="7998807"/>
            <a:ext cx="4656424" cy="1720984"/>
          </a:xfrm>
          <a:prstGeom prst="rect">
            <a:avLst/>
          </a:prstGeom>
          <a:noFill/>
        </p:spPr>
        <p:txBody>
          <a:bodyPr wrap="square" rtlCol="0">
            <a:spAutoFit/>
          </a:bodyPr>
          <a:lstStyle/>
          <a:p>
            <a:pPr marL="628650" algn="just" defTabSz="311048">
              <a:spcAft>
                <a:spcPts val="100"/>
              </a:spcAft>
              <a:buFont typeface="Arial" panose="020B0604020202020204" pitchFamily="34" charset="0"/>
              <a:buChar char="•"/>
              <a:tabLst>
                <a:tab pos="85725" algn="l"/>
              </a:tabLst>
            </a:pPr>
            <a:endParaRPr lang="pt-PT" sz="700" b="1" dirty="0">
              <a:solidFill>
                <a:srgbClr val="000000"/>
              </a:solidFill>
              <a:latin typeface="Arial" panose="020B0604020202020204" pitchFamily="34" charset="0"/>
              <a:cs typeface="Arial" panose="020B0604020202020204" pitchFamily="34" charset="0"/>
            </a:endParaRPr>
          </a:p>
          <a:p>
            <a:pPr marL="628650" algn="just" defTabSz="311048">
              <a:spcAft>
                <a:spcPts val="100"/>
              </a:spcAft>
              <a:buFont typeface="Arial" panose="020B0604020202020204" pitchFamily="34" charset="0"/>
              <a:buChar char="•"/>
              <a:tabLst>
                <a:tab pos="85725" algn="l"/>
              </a:tabLst>
            </a:pPr>
            <a:r>
              <a:rPr lang="pt-PT" sz="700" b="1" dirty="0">
                <a:solidFill>
                  <a:srgbClr val="000000"/>
                </a:solidFill>
                <a:latin typeface="Arial" panose="020B0604020202020204" pitchFamily="34" charset="0"/>
                <a:cs typeface="Arial" panose="020B0604020202020204" pitchFamily="34" charset="0"/>
              </a:rPr>
              <a:t>Código de certidão permanente </a:t>
            </a:r>
            <a:r>
              <a:rPr lang="pt-PT" sz="800" b="1" dirty="0">
                <a:solidFill>
                  <a:srgbClr val="000000"/>
                </a:solidFill>
                <a:latin typeface="Arial" panose="020B0604020202020204" pitchFamily="34" charset="0"/>
                <a:cs typeface="Arial" panose="020B0604020202020204" pitchFamily="34" charset="0"/>
              </a:rPr>
              <a:t>atualizado </a:t>
            </a:r>
            <a:r>
              <a:rPr lang="pt-PT" sz="700" dirty="0">
                <a:solidFill>
                  <a:srgbClr val="000000"/>
                </a:solidFill>
                <a:latin typeface="Arial" panose="020B0604020202020204" pitchFamily="34" charset="0"/>
                <a:cs typeface="Arial" panose="020B0604020202020204" pitchFamily="34" charset="0"/>
              </a:rPr>
              <a:t>(no caso de Pessoa Coletiva)</a:t>
            </a:r>
            <a:endParaRPr lang="pt-PT" sz="800" dirty="0">
              <a:solidFill>
                <a:srgbClr val="000000"/>
              </a:solidFill>
              <a:latin typeface="Arial" panose="020B0604020202020204" pitchFamily="34" charset="0"/>
              <a:cs typeface="Arial" panose="020B0604020202020204" pitchFamily="34" charset="0"/>
            </a:endParaRPr>
          </a:p>
          <a:p>
            <a:pPr marL="628650" algn="just" defTabSz="311048">
              <a:spcAft>
                <a:spcPts val="100"/>
              </a:spcAft>
              <a:buFont typeface="Arial" panose="020B0604020202020204" pitchFamily="34" charset="0"/>
              <a:buChar char="•"/>
              <a:tabLst>
                <a:tab pos="85725" algn="l"/>
              </a:tabLst>
            </a:pPr>
            <a:r>
              <a:rPr lang="pt-PT" sz="700" b="1" dirty="0">
                <a:solidFill>
                  <a:srgbClr val="000000"/>
                </a:solidFill>
                <a:latin typeface="Arial" panose="020B0604020202020204" pitchFamily="34" charset="0"/>
                <a:cs typeface="Arial" panose="020B0604020202020204" pitchFamily="34" charset="0"/>
              </a:rPr>
              <a:t>Leitor de cartões</a:t>
            </a:r>
          </a:p>
          <a:p>
            <a:pPr marL="628650" algn="just" defTabSz="311048">
              <a:spcAft>
                <a:spcPts val="100"/>
              </a:spcAft>
              <a:buFont typeface="Arial" panose="020B0604020202020204" pitchFamily="34" charset="0"/>
              <a:buChar char="•"/>
              <a:tabLst>
                <a:tab pos="85725" algn="l"/>
              </a:tabLst>
            </a:pPr>
            <a:r>
              <a:rPr lang="pt-PT" sz="700" b="1" dirty="0">
                <a:solidFill>
                  <a:srgbClr val="000000"/>
                </a:solidFill>
                <a:latin typeface="Arial" panose="020B0604020202020204" pitchFamily="34" charset="0"/>
                <a:cs typeface="Arial" panose="020B0604020202020204" pitchFamily="34" charset="0"/>
              </a:rPr>
              <a:t>Códigos pin do cartão </a:t>
            </a:r>
            <a:r>
              <a:rPr lang="pt-PT" sz="700" dirty="0">
                <a:solidFill>
                  <a:srgbClr val="000000"/>
                </a:solidFill>
                <a:latin typeface="Arial" panose="020B0604020202020204" pitchFamily="34" charset="0"/>
                <a:cs typeface="Arial" panose="020B0604020202020204" pitchFamily="34" charset="0"/>
              </a:rPr>
              <a:t>(através do desdobrável obtido no levantamento do cartão de cidadão)</a:t>
            </a:r>
          </a:p>
          <a:p>
            <a:pPr marL="714375" algn="just" defTabSz="311048">
              <a:spcAft>
                <a:spcPts val="100"/>
              </a:spcAft>
              <a:buFont typeface="Arial" panose="020B0604020202020204" pitchFamily="34" charset="0"/>
              <a:buChar char="−"/>
              <a:tabLst>
                <a:tab pos="85725" algn="l"/>
              </a:tabLst>
            </a:pPr>
            <a:r>
              <a:rPr lang="pt-PT" sz="700" dirty="0">
                <a:solidFill>
                  <a:srgbClr val="000000"/>
                </a:solidFill>
                <a:latin typeface="Arial" panose="020B0604020202020204" pitchFamily="34" charset="0"/>
                <a:cs typeface="Arial" panose="020B0604020202020204" pitchFamily="34" charset="0"/>
              </a:rPr>
              <a:t>No caso de não ter códigos pin, pedir novo cartão</a:t>
            </a:r>
          </a:p>
          <a:p>
            <a:pPr marL="92075" algn="just">
              <a:spcAft>
                <a:spcPts val="100"/>
              </a:spcAft>
              <a:buFont typeface="Arial" panose="020B0604020202020204" pitchFamily="34" charset="0"/>
              <a:buChar char="•"/>
              <a:tabLst>
                <a:tab pos="85725" algn="l"/>
              </a:tabLst>
            </a:pPr>
            <a:r>
              <a:rPr lang="pt-PT" sz="700" b="1" dirty="0">
                <a:solidFill>
                  <a:srgbClr val="000000"/>
                </a:solidFill>
                <a:latin typeface="Arial" panose="020B0604020202020204" pitchFamily="34" charset="0"/>
                <a:cs typeface="Arial" panose="020B0604020202020204" pitchFamily="34" charset="0"/>
              </a:rPr>
              <a:t>Assinatura digital ativada na conservatória/loja do Cidadão</a:t>
            </a:r>
            <a:endParaRPr lang="pt-PT" sz="700" dirty="0">
              <a:solidFill>
                <a:srgbClr val="000000"/>
              </a:solidFill>
              <a:latin typeface="Arial" panose="020B0604020202020204" pitchFamily="34" charset="0"/>
              <a:cs typeface="Arial" panose="020B0604020202020204" pitchFamily="34" charset="0"/>
            </a:endParaRPr>
          </a:p>
          <a:p>
            <a:pPr marL="92075" algn="just">
              <a:spcAft>
                <a:spcPts val="100"/>
              </a:spcAft>
              <a:buFont typeface="Arial" panose="020B0604020202020204" pitchFamily="34" charset="0"/>
              <a:buChar char="•"/>
              <a:tabLst>
                <a:tab pos="85725" algn="l"/>
              </a:tabLst>
            </a:pPr>
            <a:r>
              <a:rPr lang="pt-PT" sz="700" b="1" dirty="0">
                <a:solidFill>
                  <a:srgbClr val="000000"/>
                </a:solidFill>
                <a:latin typeface="Arial" panose="020B0604020202020204" pitchFamily="34" charset="0"/>
                <a:cs typeface="Arial" panose="020B0604020202020204" pitchFamily="34" charset="0"/>
              </a:rPr>
              <a:t>Cartão de cidadão da(s) pessoa(s) a que a entidade/empresa obriga a assinar:</a:t>
            </a:r>
            <a:endParaRPr lang="pt-PT" sz="700" dirty="0">
              <a:solidFill>
                <a:srgbClr val="000000"/>
              </a:solidFill>
              <a:latin typeface="Arial" panose="020B0604020202020204" pitchFamily="34" charset="0"/>
              <a:cs typeface="Arial" panose="020B0604020202020204" pitchFamily="34" charset="0"/>
            </a:endParaRPr>
          </a:p>
          <a:p>
            <a:pPr marL="177800" algn="just">
              <a:spcAft>
                <a:spcPts val="100"/>
              </a:spcAft>
              <a:buFont typeface="Arial" panose="020B0604020202020204" pitchFamily="34" charset="0"/>
              <a:buChar char="−"/>
              <a:tabLst>
                <a:tab pos="177800" algn="l"/>
              </a:tabLst>
            </a:pPr>
            <a:r>
              <a:rPr lang="pt-PT" sz="700" dirty="0">
                <a:solidFill>
                  <a:srgbClr val="000000"/>
                </a:solidFill>
                <a:latin typeface="Arial" panose="020B0604020202020204" pitchFamily="34" charset="0"/>
                <a:cs typeface="Arial" panose="020B0604020202020204" pitchFamily="34" charset="0"/>
              </a:rPr>
              <a:t>Gerentes</a:t>
            </a:r>
          </a:p>
          <a:p>
            <a:pPr marL="177800" algn="just">
              <a:spcAft>
                <a:spcPts val="100"/>
              </a:spcAft>
              <a:buFont typeface="Arial" panose="020B0604020202020204" pitchFamily="34" charset="0"/>
              <a:buChar char="−"/>
              <a:tabLst>
                <a:tab pos="177800" algn="l"/>
              </a:tabLst>
            </a:pPr>
            <a:r>
              <a:rPr lang="pt-PT" sz="700" dirty="0">
                <a:solidFill>
                  <a:srgbClr val="000000"/>
                </a:solidFill>
                <a:latin typeface="Arial" panose="020B0604020202020204" pitchFamily="34" charset="0"/>
                <a:cs typeface="Arial" panose="020B0604020202020204" pitchFamily="34" charset="0"/>
              </a:rPr>
              <a:t>Pessoa a quem foi delegado poderes através de ata/procuração devidamente autenticada no notário</a:t>
            </a:r>
          </a:p>
          <a:p>
            <a:pPr marL="92075" algn="just">
              <a:spcAft>
                <a:spcPts val="100"/>
              </a:spcAft>
              <a:buFont typeface="Arial" panose="020B0604020202020204" pitchFamily="34" charset="0"/>
              <a:buChar char="•"/>
              <a:tabLst>
                <a:tab pos="85725" algn="l"/>
              </a:tabLst>
            </a:pPr>
            <a:r>
              <a:rPr lang="pt-PT" sz="700" b="1" dirty="0">
                <a:solidFill>
                  <a:srgbClr val="000000"/>
                </a:solidFill>
                <a:latin typeface="Arial" panose="020B0604020202020204" pitchFamily="34" charset="0"/>
                <a:cs typeface="Arial" panose="020B0604020202020204" pitchFamily="34" charset="0"/>
              </a:rPr>
              <a:t>Assinatura digital certificada</a:t>
            </a:r>
            <a:endParaRPr lang="pt-PT" sz="700" dirty="0">
              <a:solidFill>
                <a:srgbClr val="000000"/>
              </a:solidFill>
              <a:latin typeface="Arial" panose="020B0604020202020204" pitchFamily="34" charset="0"/>
              <a:cs typeface="Arial" panose="020B0604020202020204" pitchFamily="34" charset="0"/>
            </a:endParaRPr>
          </a:p>
          <a:p>
            <a:pPr marL="92075" indent="85725" algn="just">
              <a:spcAft>
                <a:spcPts val="100"/>
              </a:spcAft>
            </a:pPr>
            <a:r>
              <a:rPr lang="pt-PT" sz="700" dirty="0">
                <a:solidFill>
                  <a:srgbClr val="000000"/>
                </a:solidFill>
                <a:latin typeface="Arial" panose="020B0604020202020204" pitchFamily="34" charset="0"/>
                <a:cs typeface="Arial" panose="020B0604020202020204" pitchFamily="34" charset="0"/>
              </a:rPr>
              <a:t>(Desde que emitida por entidades certificadoras credenciadas pela Autoridade Credenciadora)</a:t>
            </a:r>
          </a:p>
          <a:p>
            <a:pPr marL="449263" algn="just">
              <a:spcAft>
                <a:spcPts val="100"/>
              </a:spcAft>
            </a:pPr>
            <a:endParaRPr lang="pt-PT" sz="700" dirty="0">
              <a:solidFill>
                <a:srgbClr val="000000"/>
              </a:solidFill>
              <a:latin typeface="Arial" panose="020B0604020202020204" pitchFamily="34" charset="0"/>
              <a:cs typeface="Arial" panose="020B0604020202020204" pitchFamily="34" charset="0"/>
            </a:endParaRPr>
          </a:p>
          <a:p>
            <a:pPr algn="ctr">
              <a:spcAft>
                <a:spcPts val="100"/>
              </a:spcAft>
            </a:pPr>
            <a:r>
              <a:rPr lang="pt-PT" sz="700" b="1" u="sng" dirty="0">
                <a:solidFill>
                  <a:srgbClr val="000000"/>
                </a:solidFill>
                <a:latin typeface="Arial" panose="020B0604020202020204" pitchFamily="34" charset="0"/>
                <a:cs typeface="Arial" panose="020B0604020202020204" pitchFamily="34" charset="0"/>
              </a:rPr>
              <a:t>Para cartão da ordem dos médicos ou cartão da empresa, o processo é igual.</a:t>
            </a:r>
            <a:endParaRPr lang="pt-PT" sz="700" dirty="0">
              <a:latin typeface="Arial" panose="020B0604020202020204" pitchFamily="34" charset="0"/>
              <a:cs typeface="Arial" panose="020B0604020202020204" pitchFamily="34" charset="0"/>
            </a:endParaRPr>
          </a:p>
        </p:txBody>
      </p:sp>
      <p:pic>
        <p:nvPicPr>
          <p:cNvPr id="89" name="Gráfico 88" descr="Quadro Preto">
            <a:extLst>
              <a:ext uri="{FF2B5EF4-FFF2-40B4-BE49-F238E27FC236}">
                <a16:creationId xmlns:a16="http://schemas.microsoft.com/office/drawing/2014/main" id="{E7F3E564-A7C3-E592-4BBE-B1AAC9DA6325}"/>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920883" y="8073944"/>
            <a:ext cx="360000" cy="360000"/>
          </a:xfrm>
          <a:prstGeom prst="rect">
            <a:avLst/>
          </a:prstGeom>
        </p:spPr>
      </p:pic>
      <p:cxnSp>
        <p:nvCxnSpPr>
          <p:cNvPr id="4" name="Conexão reta 3">
            <a:extLst>
              <a:ext uri="{FF2B5EF4-FFF2-40B4-BE49-F238E27FC236}">
                <a16:creationId xmlns:a16="http://schemas.microsoft.com/office/drawing/2014/main" id="{2BE42F7C-BC51-6A23-2633-468C5A5FBEE2}"/>
              </a:ext>
            </a:extLst>
          </p:cNvPr>
          <p:cNvCxnSpPr>
            <a:cxnSpLocks/>
          </p:cNvCxnSpPr>
          <p:nvPr/>
        </p:nvCxnSpPr>
        <p:spPr>
          <a:xfrm flipH="1" flipV="1">
            <a:off x="4828633" y="5185175"/>
            <a:ext cx="2607" cy="262872"/>
          </a:xfrm>
          <a:prstGeom prst="line">
            <a:avLst/>
          </a:prstGeom>
          <a:ln w="9525" cap="flat" cmpd="sng" algn="ctr">
            <a:solidFill>
              <a:srgbClr val="63666A"/>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8" name="CaixaDeTexto 7">
            <a:extLst>
              <a:ext uri="{FF2B5EF4-FFF2-40B4-BE49-F238E27FC236}">
                <a16:creationId xmlns:a16="http://schemas.microsoft.com/office/drawing/2014/main" id="{B6FA7440-44DD-54CD-6474-0AF57FB83106}"/>
              </a:ext>
            </a:extLst>
          </p:cNvPr>
          <p:cNvSpPr txBox="1"/>
          <p:nvPr/>
        </p:nvSpPr>
        <p:spPr>
          <a:xfrm>
            <a:off x="733187" y="8331862"/>
            <a:ext cx="746284" cy="200055"/>
          </a:xfrm>
          <a:prstGeom prst="rect">
            <a:avLst/>
          </a:prstGeom>
          <a:noFill/>
        </p:spPr>
        <p:txBody>
          <a:bodyPr wrap="square" rtlCol="0">
            <a:spAutoFit/>
          </a:bodyPr>
          <a:lstStyle/>
          <a:p>
            <a:pPr algn="ctr"/>
            <a:r>
              <a:rPr lang="pt-PT" sz="700" b="1" spc="-22" dirty="0">
                <a:solidFill>
                  <a:srgbClr val="E4002B"/>
                </a:solidFill>
                <a:latin typeface="Arial" panose="020B0604020202020204" pitchFamily="34" charset="0"/>
                <a:cs typeface="Arial" panose="020B0604020202020204" pitchFamily="34" charset="0"/>
              </a:rPr>
              <a:t>(Assinatura)</a:t>
            </a:r>
            <a:endParaRPr lang="pt-PT" sz="700" spc="-22" dirty="0">
              <a:solidFill>
                <a:srgbClr val="E4002B"/>
              </a:solidFill>
            </a:endParaRPr>
          </a:p>
        </p:txBody>
      </p:sp>
      <p:cxnSp>
        <p:nvCxnSpPr>
          <p:cNvPr id="10" name="Conexão reta 9">
            <a:extLst>
              <a:ext uri="{FF2B5EF4-FFF2-40B4-BE49-F238E27FC236}">
                <a16:creationId xmlns:a16="http://schemas.microsoft.com/office/drawing/2014/main" id="{86EC04F0-B2A6-8BF4-9A0E-20944CF5FAA0}"/>
              </a:ext>
            </a:extLst>
          </p:cNvPr>
          <p:cNvCxnSpPr>
            <a:cxnSpLocks/>
          </p:cNvCxnSpPr>
          <p:nvPr/>
        </p:nvCxnSpPr>
        <p:spPr>
          <a:xfrm>
            <a:off x="3267075" y="7715752"/>
            <a:ext cx="0" cy="229831"/>
          </a:xfrm>
          <a:prstGeom prst="line">
            <a:avLst/>
          </a:prstGeom>
          <a:ln w="9525">
            <a:solidFill>
              <a:srgbClr val="63666A"/>
            </a:solidFill>
            <a:prstDash val="dash"/>
          </a:ln>
        </p:spPr>
        <p:style>
          <a:lnRef idx="1">
            <a:schemeClr val="accent1"/>
          </a:lnRef>
          <a:fillRef idx="0">
            <a:schemeClr val="accent1"/>
          </a:fillRef>
          <a:effectRef idx="0">
            <a:schemeClr val="accent1"/>
          </a:effectRef>
          <a:fontRef idx="minor">
            <a:schemeClr val="tx1"/>
          </a:fontRef>
        </p:style>
      </p:cxnSp>
      <p:pic>
        <p:nvPicPr>
          <p:cNvPr id="12" name="Gráfico 11" descr="Seta: Reta">
            <a:extLst>
              <a:ext uri="{FF2B5EF4-FFF2-40B4-BE49-F238E27FC236}">
                <a16:creationId xmlns:a16="http://schemas.microsoft.com/office/drawing/2014/main" id="{E47B4EF0-CE5C-CA3D-348A-075935994D2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3237576" y="7852208"/>
            <a:ext cx="80228" cy="108000"/>
          </a:xfrm>
          <a:prstGeom prst="rect">
            <a:avLst/>
          </a:prstGeom>
        </p:spPr>
      </p:pic>
      <p:pic>
        <p:nvPicPr>
          <p:cNvPr id="14" name="Gráfico 13" descr="Cursor com preenchimento sólido">
            <a:extLst>
              <a:ext uri="{FF2B5EF4-FFF2-40B4-BE49-F238E27FC236}">
                <a16:creationId xmlns:a16="http://schemas.microsoft.com/office/drawing/2014/main" id="{11074CE6-A7FB-750F-C5E4-418A4D0288F4}"/>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558497" y="3213281"/>
            <a:ext cx="108702" cy="108702"/>
          </a:xfrm>
          <a:prstGeom prst="rect">
            <a:avLst/>
          </a:prstGeom>
        </p:spPr>
      </p:pic>
      <p:pic>
        <p:nvPicPr>
          <p:cNvPr id="15" name="Gráfico 14" descr="Cursor com preenchimento sólido">
            <a:extLst>
              <a:ext uri="{FF2B5EF4-FFF2-40B4-BE49-F238E27FC236}">
                <a16:creationId xmlns:a16="http://schemas.microsoft.com/office/drawing/2014/main" id="{404E461D-727B-9277-0165-77277E345CC5}"/>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4958422" y="3937181"/>
            <a:ext cx="108702" cy="108702"/>
          </a:xfrm>
          <a:prstGeom prst="rect">
            <a:avLst/>
          </a:prstGeom>
        </p:spPr>
      </p:pic>
      <p:pic>
        <p:nvPicPr>
          <p:cNvPr id="17" name="Gráfico 16" descr="Cursor com preenchimento sólido">
            <a:extLst>
              <a:ext uri="{FF2B5EF4-FFF2-40B4-BE49-F238E27FC236}">
                <a16:creationId xmlns:a16="http://schemas.microsoft.com/office/drawing/2014/main" id="{68CF476F-1889-FBC1-5949-E89372B253EE}"/>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059137" y="7600496"/>
            <a:ext cx="108702" cy="108702"/>
          </a:xfrm>
          <a:prstGeom prst="rect">
            <a:avLst/>
          </a:prstGeom>
        </p:spPr>
      </p:pic>
    </p:spTree>
    <p:extLst>
      <p:ext uri="{BB962C8B-B14F-4D97-AF65-F5344CB8AC3E}">
        <p14:creationId xmlns:p14="http://schemas.microsoft.com/office/powerpoint/2010/main" val="3406555692"/>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3440</TotalTime>
  <Words>567</Words>
  <Application>Microsoft Office PowerPoint</Application>
  <PresentationFormat>Papel A4 (210x297 mm)</PresentationFormat>
  <Paragraphs>53</Paragraphs>
  <Slides>1</Slides>
  <Notes>0</Notes>
  <HiddenSlides>0</HiddenSlides>
  <MMClips>0</MMClips>
  <ScaleCrop>false</ScaleCrop>
  <HeadingPairs>
    <vt:vector size="6" baseType="variant">
      <vt:variant>
        <vt:lpstr>Tipos de letra usados</vt:lpstr>
      </vt:variant>
      <vt:variant>
        <vt:i4>3</vt:i4>
      </vt:variant>
      <vt:variant>
        <vt:lpstr>Tema</vt:lpstr>
      </vt:variant>
      <vt:variant>
        <vt:i4>1</vt:i4>
      </vt:variant>
      <vt:variant>
        <vt:lpstr>Títulos dos diapositivos</vt:lpstr>
      </vt:variant>
      <vt:variant>
        <vt:i4>1</vt:i4>
      </vt:variant>
    </vt:vector>
  </HeadingPairs>
  <TitlesOfParts>
    <vt:vector size="5" baseType="lpstr">
      <vt:lpstr>Arial</vt:lpstr>
      <vt:lpstr>Calibri</vt:lpstr>
      <vt:lpstr>Calibri Light</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Pre-registo,registo e licenciamento-ERS</dc:title>
  <dc:creator>Ana Leal</dc:creator>
  <cp:lastModifiedBy>ERS</cp:lastModifiedBy>
  <cp:revision>111</cp:revision>
  <cp:lastPrinted>2024-06-27T11:22:08Z</cp:lastPrinted>
  <dcterms:created xsi:type="dcterms:W3CDTF">2020-09-29T14:22:22Z</dcterms:created>
  <dcterms:modified xsi:type="dcterms:W3CDTF">2024-06-27T21:32:18Z</dcterms:modified>
</cp:coreProperties>
</file>